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4"/>
  </p:sldMasterIdLst>
  <p:notesMasterIdLst>
    <p:notesMasterId r:id="rId24"/>
  </p:notesMasterIdLst>
  <p:sldIdLst>
    <p:sldId id="256" r:id="rId5"/>
    <p:sldId id="345" r:id="rId6"/>
    <p:sldId id="464" r:id="rId7"/>
    <p:sldId id="466" r:id="rId8"/>
    <p:sldId id="467" r:id="rId9"/>
    <p:sldId id="468" r:id="rId10"/>
    <p:sldId id="469" r:id="rId11"/>
    <p:sldId id="475" r:id="rId12"/>
    <p:sldId id="470" r:id="rId13"/>
    <p:sldId id="465" r:id="rId14"/>
    <p:sldId id="474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63" r:id="rId23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5"/>
    <p:restoredTop sz="77650"/>
  </p:normalViewPr>
  <p:slideViewPr>
    <p:cSldViewPr snapToGrid="0">
      <p:cViewPr varScale="1">
        <p:scale>
          <a:sx n="84" d="100"/>
          <a:sy n="84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ch, Christopher D." userId="604ab62e-8c29-4dde-817e-4cdccf6f7b09" providerId="ADAL" clId="{836C47A4-6913-42C9-AD7B-504A7993445B}"/>
    <pc:docChg chg="mod">
      <pc:chgData name="Leach, Christopher D." userId="604ab62e-8c29-4dde-817e-4cdccf6f7b09" providerId="ADAL" clId="{836C47A4-6913-42C9-AD7B-504A7993445B}" dt="2026-03-04T17:56:15.118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7DCFB-2C0A-0246-8E5D-7C47ED11A8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B40E9C-44C8-7549-816E-61EAA1AF25AF}">
      <dgm:prSet phldrT="[Text]" custT="1"/>
      <dgm:spPr/>
      <dgm:t>
        <a:bodyPr/>
        <a:lstStyle/>
        <a:p>
          <a:r>
            <a:rPr lang="en-US" sz="800" b="1" dirty="0"/>
            <a:t>Receive Invention Disclosure</a:t>
          </a:r>
        </a:p>
      </dgm:t>
    </dgm:pt>
    <dgm:pt modelId="{30761871-64AA-2B48-8F36-45C1B9772C45}" type="parTrans" cxnId="{02D1C66F-A67C-5F4E-9B44-BE8B94DBE082}">
      <dgm:prSet/>
      <dgm:spPr/>
      <dgm:t>
        <a:bodyPr/>
        <a:lstStyle/>
        <a:p>
          <a:endParaRPr lang="en-US"/>
        </a:p>
      </dgm:t>
    </dgm:pt>
    <dgm:pt modelId="{063E781E-A713-F443-8CCA-0C861937E056}" type="sibTrans" cxnId="{02D1C66F-A67C-5F4E-9B44-BE8B94DBE082}">
      <dgm:prSet/>
      <dgm:spPr/>
      <dgm:t>
        <a:bodyPr/>
        <a:lstStyle/>
        <a:p>
          <a:endParaRPr lang="en-US"/>
        </a:p>
      </dgm:t>
    </dgm:pt>
    <dgm:pt modelId="{FF43C474-AB5B-B142-841E-D800CC8378EC}">
      <dgm:prSet phldrT="[Text]" custT="1"/>
      <dgm:spPr/>
      <dgm:t>
        <a:bodyPr/>
        <a:lstStyle/>
        <a:p>
          <a:r>
            <a:rPr lang="en-US" sz="800" b="1" dirty="0"/>
            <a:t>TTED A</a:t>
          </a:r>
          <a:r>
            <a:rPr lang="en-US" sz="800" b="1" i="0" dirty="0"/>
            <a:t>cknowledgement / Assignment of </a:t>
          </a:r>
        </a:p>
        <a:p>
          <a:r>
            <a:rPr lang="en-US" sz="800" b="1" i="0" dirty="0"/>
            <a:t>MST Tech ID</a:t>
          </a:r>
          <a:endParaRPr lang="en-US" sz="800" b="1" dirty="0"/>
        </a:p>
      </dgm:t>
    </dgm:pt>
    <dgm:pt modelId="{B1E90076-831B-C847-A769-97DB4B55C2F9}" type="parTrans" cxnId="{5C921068-D059-C041-8F9D-3F26F4BF696F}">
      <dgm:prSet/>
      <dgm:spPr/>
      <dgm:t>
        <a:bodyPr/>
        <a:lstStyle/>
        <a:p>
          <a:endParaRPr lang="en-US"/>
        </a:p>
      </dgm:t>
    </dgm:pt>
    <dgm:pt modelId="{45E03B78-6B87-B241-8048-C1B99FB2C13A}" type="sibTrans" cxnId="{5C921068-D059-C041-8F9D-3F26F4BF696F}">
      <dgm:prSet/>
      <dgm:spPr/>
      <dgm:t>
        <a:bodyPr/>
        <a:lstStyle/>
        <a:p>
          <a:endParaRPr lang="en-US"/>
        </a:p>
      </dgm:t>
    </dgm:pt>
    <dgm:pt modelId="{1CD2DA3E-A5E0-744A-880B-0C81CBC91782}">
      <dgm:prSet phldrT="[Text]" custT="1"/>
      <dgm:spPr/>
      <dgm:t>
        <a:bodyPr/>
        <a:lstStyle/>
        <a:p>
          <a:r>
            <a:rPr lang="en-US" sz="800" b="1" dirty="0"/>
            <a:t>TTED Meets with Inventors</a:t>
          </a:r>
        </a:p>
      </dgm:t>
    </dgm:pt>
    <dgm:pt modelId="{3C3D140A-6C25-0840-83D4-FE4B8C0F1ED7}" type="parTrans" cxnId="{2D6C8830-7A52-154E-B0B1-00C374825A80}">
      <dgm:prSet/>
      <dgm:spPr/>
      <dgm:t>
        <a:bodyPr/>
        <a:lstStyle/>
        <a:p>
          <a:endParaRPr lang="en-US"/>
        </a:p>
      </dgm:t>
    </dgm:pt>
    <dgm:pt modelId="{90D5815D-EB42-0249-8F2F-AEDCAEDF926B}" type="sibTrans" cxnId="{2D6C8830-7A52-154E-B0B1-00C374825A80}">
      <dgm:prSet/>
      <dgm:spPr/>
      <dgm:t>
        <a:bodyPr/>
        <a:lstStyle/>
        <a:p>
          <a:endParaRPr lang="en-US"/>
        </a:p>
      </dgm:t>
    </dgm:pt>
    <dgm:pt modelId="{7A88BE75-2876-C244-AA86-CD7ABEDA9C29}">
      <dgm:prSet custT="1"/>
      <dgm:spPr/>
      <dgm:t>
        <a:bodyPr/>
        <a:lstStyle/>
        <a:p>
          <a:r>
            <a:rPr lang="en-US" sz="800" b="1" dirty="0"/>
            <a:t>Prior Art /Commercialization Analysis</a:t>
          </a:r>
        </a:p>
      </dgm:t>
    </dgm:pt>
    <dgm:pt modelId="{25DCA264-5347-D74D-862D-EA30C5A202F7}" type="parTrans" cxnId="{07F97F76-DC37-8247-81DD-F5CF854B5D1E}">
      <dgm:prSet/>
      <dgm:spPr/>
      <dgm:t>
        <a:bodyPr/>
        <a:lstStyle/>
        <a:p>
          <a:endParaRPr lang="en-US"/>
        </a:p>
      </dgm:t>
    </dgm:pt>
    <dgm:pt modelId="{C528723F-5F1B-764D-99DA-76D74363F7FD}" type="sibTrans" cxnId="{07F97F76-DC37-8247-81DD-F5CF854B5D1E}">
      <dgm:prSet/>
      <dgm:spPr/>
      <dgm:t>
        <a:bodyPr/>
        <a:lstStyle/>
        <a:p>
          <a:endParaRPr lang="en-US"/>
        </a:p>
      </dgm:t>
    </dgm:pt>
    <dgm:pt modelId="{6C76E4AB-D167-A848-8D68-61F3B5B868BB}">
      <dgm:prSet custT="1"/>
      <dgm:spPr/>
      <dgm:t>
        <a:bodyPr/>
        <a:lstStyle/>
        <a:p>
          <a:r>
            <a:rPr lang="en-US" sz="800" b="1" dirty="0"/>
            <a:t>Receive Commitment </a:t>
          </a:r>
        </a:p>
      </dgm:t>
    </dgm:pt>
    <dgm:pt modelId="{52966D20-E95F-FA4B-9D04-48B248FC291D}" type="parTrans" cxnId="{D3DA6A79-F4FB-5D4E-8A84-F7506675F6AF}">
      <dgm:prSet/>
      <dgm:spPr/>
      <dgm:t>
        <a:bodyPr/>
        <a:lstStyle/>
        <a:p>
          <a:endParaRPr lang="en-US"/>
        </a:p>
      </dgm:t>
    </dgm:pt>
    <dgm:pt modelId="{7AC48F84-7E04-D746-A883-D91F5BAD8F80}" type="sibTrans" cxnId="{D3DA6A79-F4FB-5D4E-8A84-F7506675F6AF}">
      <dgm:prSet/>
      <dgm:spPr/>
      <dgm:t>
        <a:bodyPr/>
        <a:lstStyle/>
        <a:p>
          <a:endParaRPr lang="en-US"/>
        </a:p>
      </dgm:t>
    </dgm:pt>
    <dgm:pt modelId="{7F137555-E665-6441-AF77-CBB3C3BE0FF6}">
      <dgm:prSet/>
      <dgm:spPr/>
      <dgm:t>
        <a:bodyPr/>
        <a:lstStyle/>
        <a:p>
          <a:r>
            <a:rPr lang="en-US" b="1" dirty="0"/>
            <a:t>File Provisional</a:t>
          </a:r>
        </a:p>
      </dgm:t>
    </dgm:pt>
    <dgm:pt modelId="{6223D2AC-1B62-114E-85ED-717B45805F06}" type="parTrans" cxnId="{78D3D637-2425-4E45-B26C-6FCD90FE3F48}">
      <dgm:prSet/>
      <dgm:spPr/>
      <dgm:t>
        <a:bodyPr/>
        <a:lstStyle/>
        <a:p>
          <a:endParaRPr lang="en-US"/>
        </a:p>
      </dgm:t>
    </dgm:pt>
    <dgm:pt modelId="{5725AE85-B1A8-E246-9338-47741FA1522A}" type="sibTrans" cxnId="{78D3D637-2425-4E45-B26C-6FCD90FE3F48}">
      <dgm:prSet/>
      <dgm:spPr/>
      <dgm:t>
        <a:bodyPr/>
        <a:lstStyle/>
        <a:p>
          <a:endParaRPr lang="en-US"/>
        </a:p>
      </dgm:t>
    </dgm:pt>
    <dgm:pt modelId="{6C4C3026-8A48-8443-927D-D45954985143}">
      <dgm:prSet/>
      <dgm:spPr/>
      <dgm:t>
        <a:bodyPr/>
        <a:lstStyle/>
        <a:p>
          <a:r>
            <a:rPr lang="en-US" b="1" dirty="0"/>
            <a:t>Inventor Engagement Activity / Industry Partner Licensing</a:t>
          </a:r>
        </a:p>
      </dgm:t>
    </dgm:pt>
    <dgm:pt modelId="{CD99ABAB-D027-6748-9FF3-18C7E46B7E18}" type="parTrans" cxnId="{8542E143-4295-3140-9E6B-546D44FE1BD6}">
      <dgm:prSet/>
      <dgm:spPr/>
      <dgm:t>
        <a:bodyPr/>
        <a:lstStyle/>
        <a:p>
          <a:endParaRPr lang="en-US"/>
        </a:p>
      </dgm:t>
    </dgm:pt>
    <dgm:pt modelId="{FC135B36-2860-0246-91F8-40D7F86C2DF0}" type="sibTrans" cxnId="{8542E143-4295-3140-9E6B-546D44FE1BD6}">
      <dgm:prSet/>
      <dgm:spPr/>
      <dgm:t>
        <a:bodyPr/>
        <a:lstStyle/>
        <a:p>
          <a:endParaRPr lang="en-US"/>
        </a:p>
      </dgm:t>
    </dgm:pt>
    <dgm:pt modelId="{D16A4F9C-2111-1843-AA38-A59F60593182}">
      <dgm:prSet/>
      <dgm:spPr/>
      <dgm:t>
        <a:bodyPr/>
        <a:lstStyle/>
        <a:p>
          <a:r>
            <a:rPr lang="en-US" b="1" dirty="0"/>
            <a:t>File Non-Provisional</a:t>
          </a:r>
        </a:p>
      </dgm:t>
    </dgm:pt>
    <dgm:pt modelId="{3481883A-BEFB-CE4F-BB04-9CCFD28FB507}" type="parTrans" cxnId="{DBBCABC6-B2D3-1E45-A908-A74901EDAE69}">
      <dgm:prSet/>
      <dgm:spPr/>
      <dgm:t>
        <a:bodyPr/>
        <a:lstStyle/>
        <a:p>
          <a:endParaRPr lang="en-US"/>
        </a:p>
      </dgm:t>
    </dgm:pt>
    <dgm:pt modelId="{2C0D2938-8572-6D44-944F-60DAA3985267}" type="sibTrans" cxnId="{DBBCABC6-B2D3-1E45-A908-A74901EDAE69}">
      <dgm:prSet/>
      <dgm:spPr/>
      <dgm:t>
        <a:bodyPr/>
        <a:lstStyle/>
        <a:p>
          <a:endParaRPr lang="en-US"/>
        </a:p>
      </dgm:t>
    </dgm:pt>
    <dgm:pt modelId="{9290AA30-D762-3E49-B818-31E7EFFA4BA3}" type="pres">
      <dgm:prSet presAssocID="{B757DCFB-2C0A-0246-8E5D-7C47ED11A8ED}" presName="Name0" presStyleCnt="0">
        <dgm:presLayoutVars>
          <dgm:dir/>
          <dgm:resizeHandles val="exact"/>
        </dgm:presLayoutVars>
      </dgm:prSet>
      <dgm:spPr/>
    </dgm:pt>
    <dgm:pt modelId="{69F5E369-A8D2-A546-8164-4C477A7C8455}" type="pres">
      <dgm:prSet presAssocID="{95B40E9C-44C8-7549-816E-61EAA1AF25AF}" presName="node" presStyleLbl="node1" presStyleIdx="0" presStyleCnt="8">
        <dgm:presLayoutVars>
          <dgm:bulletEnabled val="1"/>
        </dgm:presLayoutVars>
      </dgm:prSet>
      <dgm:spPr/>
    </dgm:pt>
    <dgm:pt modelId="{E4B55182-1B09-1F41-B597-870DD5676498}" type="pres">
      <dgm:prSet presAssocID="{063E781E-A713-F443-8CCA-0C861937E056}" presName="sibTrans" presStyleLbl="sibTrans2D1" presStyleIdx="0" presStyleCnt="7"/>
      <dgm:spPr/>
    </dgm:pt>
    <dgm:pt modelId="{ADF18DD8-C5EA-FA4C-A6DE-336A59C4B47C}" type="pres">
      <dgm:prSet presAssocID="{063E781E-A713-F443-8CCA-0C861937E056}" presName="connectorText" presStyleLbl="sibTrans2D1" presStyleIdx="0" presStyleCnt="7"/>
      <dgm:spPr/>
    </dgm:pt>
    <dgm:pt modelId="{75C4DE1D-8A8F-F642-8EA4-AC597B05B62B}" type="pres">
      <dgm:prSet presAssocID="{FF43C474-AB5B-B142-841E-D800CC8378EC}" presName="node" presStyleLbl="node1" presStyleIdx="1" presStyleCnt="8">
        <dgm:presLayoutVars>
          <dgm:bulletEnabled val="1"/>
        </dgm:presLayoutVars>
      </dgm:prSet>
      <dgm:spPr/>
    </dgm:pt>
    <dgm:pt modelId="{F6E91214-DB8A-2643-83AD-51A9C94F5909}" type="pres">
      <dgm:prSet presAssocID="{45E03B78-6B87-B241-8048-C1B99FB2C13A}" presName="sibTrans" presStyleLbl="sibTrans2D1" presStyleIdx="1" presStyleCnt="7"/>
      <dgm:spPr/>
    </dgm:pt>
    <dgm:pt modelId="{922FA077-0049-D345-B1BE-E4C180671896}" type="pres">
      <dgm:prSet presAssocID="{45E03B78-6B87-B241-8048-C1B99FB2C13A}" presName="connectorText" presStyleLbl="sibTrans2D1" presStyleIdx="1" presStyleCnt="7"/>
      <dgm:spPr/>
    </dgm:pt>
    <dgm:pt modelId="{16F28736-8E34-EC47-AAEF-A20A8E021900}" type="pres">
      <dgm:prSet presAssocID="{1CD2DA3E-A5E0-744A-880B-0C81CBC91782}" presName="node" presStyleLbl="node1" presStyleIdx="2" presStyleCnt="8">
        <dgm:presLayoutVars>
          <dgm:bulletEnabled val="1"/>
        </dgm:presLayoutVars>
      </dgm:prSet>
      <dgm:spPr/>
    </dgm:pt>
    <dgm:pt modelId="{865CE156-9A10-1946-ADD1-5F10C1D71F20}" type="pres">
      <dgm:prSet presAssocID="{90D5815D-EB42-0249-8F2F-AEDCAEDF926B}" presName="sibTrans" presStyleLbl="sibTrans2D1" presStyleIdx="2" presStyleCnt="7"/>
      <dgm:spPr/>
    </dgm:pt>
    <dgm:pt modelId="{49494AE8-0267-6C41-8A3E-38B05C21C37A}" type="pres">
      <dgm:prSet presAssocID="{90D5815D-EB42-0249-8F2F-AEDCAEDF926B}" presName="connectorText" presStyleLbl="sibTrans2D1" presStyleIdx="2" presStyleCnt="7"/>
      <dgm:spPr/>
    </dgm:pt>
    <dgm:pt modelId="{8EE59912-FF5D-0A40-B3ED-88C2C4AA8459}" type="pres">
      <dgm:prSet presAssocID="{7A88BE75-2876-C244-AA86-CD7ABEDA9C29}" presName="node" presStyleLbl="node1" presStyleIdx="3" presStyleCnt="8">
        <dgm:presLayoutVars>
          <dgm:bulletEnabled val="1"/>
        </dgm:presLayoutVars>
      </dgm:prSet>
      <dgm:spPr/>
    </dgm:pt>
    <dgm:pt modelId="{98741316-392C-744E-8115-9ABB4A2E9849}" type="pres">
      <dgm:prSet presAssocID="{C528723F-5F1B-764D-99DA-76D74363F7FD}" presName="sibTrans" presStyleLbl="sibTrans2D1" presStyleIdx="3" presStyleCnt="7"/>
      <dgm:spPr/>
    </dgm:pt>
    <dgm:pt modelId="{E0C393A2-788D-4C4D-87DC-6EA5F3C58C72}" type="pres">
      <dgm:prSet presAssocID="{C528723F-5F1B-764D-99DA-76D74363F7FD}" presName="connectorText" presStyleLbl="sibTrans2D1" presStyleIdx="3" presStyleCnt="7"/>
      <dgm:spPr/>
    </dgm:pt>
    <dgm:pt modelId="{996EA9B1-FB5D-7C4D-814E-CF949C52BAE3}" type="pres">
      <dgm:prSet presAssocID="{6C76E4AB-D167-A848-8D68-61F3B5B868BB}" presName="node" presStyleLbl="node1" presStyleIdx="4" presStyleCnt="8">
        <dgm:presLayoutVars>
          <dgm:bulletEnabled val="1"/>
        </dgm:presLayoutVars>
      </dgm:prSet>
      <dgm:spPr/>
    </dgm:pt>
    <dgm:pt modelId="{F671DFCB-D1D7-244D-A621-EF37D5835CDE}" type="pres">
      <dgm:prSet presAssocID="{7AC48F84-7E04-D746-A883-D91F5BAD8F80}" presName="sibTrans" presStyleLbl="sibTrans2D1" presStyleIdx="4" presStyleCnt="7"/>
      <dgm:spPr/>
    </dgm:pt>
    <dgm:pt modelId="{87979FD0-71B4-B44F-AB14-32F63E9774F3}" type="pres">
      <dgm:prSet presAssocID="{7AC48F84-7E04-D746-A883-D91F5BAD8F80}" presName="connectorText" presStyleLbl="sibTrans2D1" presStyleIdx="4" presStyleCnt="7"/>
      <dgm:spPr/>
    </dgm:pt>
    <dgm:pt modelId="{31027591-E561-F34F-A69F-83431FB65405}" type="pres">
      <dgm:prSet presAssocID="{7F137555-E665-6441-AF77-CBB3C3BE0FF6}" presName="node" presStyleLbl="node1" presStyleIdx="5" presStyleCnt="8">
        <dgm:presLayoutVars>
          <dgm:bulletEnabled val="1"/>
        </dgm:presLayoutVars>
      </dgm:prSet>
      <dgm:spPr/>
    </dgm:pt>
    <dgm:pt modelId="{4DCCB8DA-0DF6-4349-9920-F8A59719DCF7}" type="pres">
      <dgm:prSet presAssocID="{5725AE85-B1A8-E246-9338-47741FA1522A}" presName="sibTrans" presStyleLbl="sibTrans2D1" presStyleIdx="5" presStyleCnt="7"/>
      <dgm:spPr/>
    </dgm:pt>
    <dgm:pt modelId="{F5C5CB46-AF8F-6947-B9EE-4298A465CB99}" type="pres">
      <dgm:prSet presAssocID="{5725AE85-B1A8-E246-9338-47741FA1522A}" presName="connectorText" presStyleLbl="sibTrans2D1" presStyleIdx="5" presStyleCnt="7"/>
      <dgm:spPr/>
    </dgm:pt>
    <dgm:pt modelId="{AFC39B9E-66E9-914F-80D3-6E28636821D6}" type="pres">
      <dgm:prSet presAssocID="{6C4C3026-8A48-8443-927D-D45954985143}" presName="node" presStyleLbl="node1" presStyleIdx="6" presStyleCnt="8">
        <dgm:presLayoutVars>
          <dgm:bulletEnabled val="1"/>
        </dgm:presLayoutVars>
      </dgm:prSet>
      <dgm:spPr/>
    </dgm:pt>
    <dgm:pt modelId="{A9B2077C-F758-814E-8A2A-50B7747C3667}" type="pres">
      <dgm:prSet presAssocID="{FC135B36-2860-0246-91F8-40D7F86C2DF0}" presName="sibTrans" presStyleLbl="sibTrans2D1" presStyleIdx="6" presStyleCnt="7"/>
      <dgm:spPr/>
    </dgm:pt>
    <dgm:pt modelId="{CA1F3880-880A-5543-B1A0-EB9385B42A95}" type="pres">
      <dgm:prSet presAssocID="{FC135B36-2860-0246-91F8-40D7F86C2DF0}" presName="connectorText" presStyleLbl="sibTrans2D1" presStyleIdx="6" presStyleCnt="7"/>
      <dgm:spPr/>
    </dgm:pt>
    <dgm:pt modelId="{FBF58084-7ED0-4D47-B823-80F885D773F1}" type="pres">
      <dgm:prSet presAssocID="{D16A4F9C-2111-1843-AA38-A59F60593182}" presName="node" presStyleLbl="node1" presStyleIdx="7" presStyleCnt="8">
        <dgm:presLayoutVars>
          <dgm:bulletEnabled val="1"/>
        </dgm:presLayoutVars>
      </dgm:prSet>
      <dgm:spPr/>
    </dgm:pt>
  </dgm:ptLst>
  <dgm:cxnLst>
    <dgm:cxn modelId="{BFBCDE10-5FAC-0A49-A004-5249C26928FC}" type="presOf" srcId="{7F137555-E665-6441-AF77-CBB3C3BE0FF6}" destId="{31027591-E561-F34F-A69F-83431FB65405}" srcOrd="0" destOrd="0" presId="urn:microsoft.com/office/officeart/2005/8/layout/process1"/>
    <dgm:cxn modelId="{93E4871C-AEFB-4744-AF70-5413D5FB4A4C}" type="presOf" srcId="{7A88BE75-2876-C244-AA86-CD7ABEDA9C29}" destId="{8EE59912-FF5D-0A40-B3ED-88C2C4AA8459}" srcOrd="0" destOrd="0" presId="urn:microsoft.com/office/officeart/2005/8/layout/process1"/>
    <dgm:cxn modelId="{723EA124-18BA-2A47-94A5-24D8F9823E5F}" type="presOf" srcId="{FC135B36-2860-0246-91F8-40D7F86C2DF0}" destId="{CA1F3880-880A-5543-B1A0-EB9385B42A95}" srcOrd="1" destOrd="0" presId="urn:microsoft.com/office/officeart/2005/8/layout/process1"/>
    <dgm:cxn modelId="{1BFFB329-758A-844A-8872-1976590F52C8}" type="presOf" srcId="{D16A4F9C-2111-1843-AA38-A59F60593182}" destId="{FBF58084-7ED0-4D47-B823-80F885D773F1}" srcOrd="0" destOrd="0" presId="urn:microsoft.com/office/officeart/2005/8/layout/process1"/>
    <dgm:cxn modelId="{EF8CBD2E-B2C5-3241-A3EA-400C2EC52E98}" type="presOf" srcId="{95B40E9C-44C8-7549-816E-61EAA1AF25AF}" destId="{69F5E369-A8D2-A546-8164-4C477A7C8455}" srcOrd="0" destOrd="0" presId="urn:microsoft.com/office/officeart/2005/8/layout/process1"/>
    <dgm:cxn modelId="{47841C30-C194-0741-880F-EAADBB1D6231}" type="presOf" srcId="{6C76E4AB-D167-A848-8D68-61F3B5B868BB}" destId="{996EA9B1-FB5D-7C4D-814E-CF949C52BAE3}" srcOrd="0" destOrd="0" presId="urn:microsoft.com/office/officeart/2005/8/layout/process1"/>
    <dgm:cxn modelId="{2D6C8830-7A52-154E-B0B1-00C374825A80}" srcId="{B757DCFB-2C0A-0246-8E5D-7C47ED11A8ED}" destId="{1CD2DA3E-A5E0-744A-880B-0C81CBC91782}" srcOrd="2" destOrd="0" parTransId="{3C3D140A-6C25-0840-83D4-FE4B8C0F1ED7}" sibTransId="{90D5815D-EB42-0249-8F2F-AEDCAEDF926B}"/>
    <dgm:cxn modelId="{E7D28A36-CEE1-934F-A906-FE6EF87E64E4}" type="presOf" srcId="{7AC48F84-7E04-D746-A883-D91F5BAD8F80}" destId="{F671DFCB-D1D7-244D-A621-EF37D5835CDE}" srcOrd="0" destOrd="0" presId="urn:microsoft.com/office/officeart/2005/8/layout/process1"/>
    <dgm:cxn modelId="{78D3D637-2425-4E45-B26C-6FCD90FE3F48}" srcId="{B757DCFB-2C0A-0246-8E5D-7C47ED11A8ED}" destId="{7F137555-E665-6441-AF77-CBB3C3BE0FF6}" srcOrd="5" destOrd="0" parTransId="{6223D2AC-1B62-114E-85ED-717B45805F06}" sibTransId="{5725AE85-B1A8-E246-9338-47741FA1522A}"/>
    <dgm:cxn modelId="{92249B5D-A4D4-CF45-A80F-92342EFCBF07}" type="presOf" srcId="{C528723F-5F1B-764D-99DA-76D74363F7FD}" destId="{E0C393A2-788D-4C4D-87DC-6EA5F3C58C72}" srcOrd="1" destOrd="0" presId="urn:microsoft.com/office/officeart/2005/8/layout/process1"/>
    <dgm:cxn modelId="{D0D3495E-6C6D-6F44-A351-0CF856AAA8CE}" type="presOf" srcId="{45E03B78-6B87-B241-8048-C1B99FB2C13A}" destId="{F6E91214-DB8A-2643-83AD-51A9C94F5909}" srcOrd="0" destOrd="0" presId="urn:microsoft.com/office/officeart/2005/8/layout/process1"/>
    <dgm:cxn modelId="{8542E143-4295-3140-9E6B-546D44FE1BD6}" srcId="{B757DCFB-2C0A-0246-8E5D-7C47ED11A8ED}" destId="{6C4C3026-8A48-8443-927D-D45954985143}" srcOrd="6" destOrd="0" parTransId="{CD99ABAB-D027-6748-9FF3-18C7E46B7E18}" sibTransId="{FC135B36-2860-0246-91F8-40D7F86C2DF0}"/>
    <dgm:cxn modelId="{5C921068-D059-C041-8F9D-3F26F4BF696F}" srcId="{B757DCFB-2C0A-0246-8E5D-7C47ED11A8ED}" destId="{FF43C474-AB5B-B142-841E-D800CC8378EC}" srcOrd="1" destOrd="0" parTransId="{B1E90076-831B-C847-A769-97DB4B55C2F9}" sibTransId="{45E03B78-6B87-B241-8048-C1B99FB2C13A}"/>
    <dgm:cxn modelId="{02D1C66F-A67C-5F4E-9B44-BE8B94DBE082}" srcId="{B757DCFB-2C0A-0246-8E5D-7C47ED11A8ED}" destId="{95B40E9C-44C8-7549-816E-61EAA1AF25AF}" srcOrd="0" destOrd="0" parTransId="{30761871-64AA-2B48-8F36-45C1B9772C45}" sibTransId="{063E781E-A713-F443-8CCA-0C861937E056}"/>
    <dgm:cxn modelId="{77186453-A116-D342-9D24-8C7DD0EDB4E5}" type="presOf" srcId="{90D5815D-EB42-0249-8F2F-AEDCAEDF926B}" destId="{49494AE8-0267-6C41-8A3E-38B05C21C37A}" srcOrd="1" destOrd="0" presId="urn:microsoft.com/office/officeart/2005/8/layout/process1"/>
    <dgm:cxn modelId="{07F97F76-DC37-8247-81DD-F5CF854B5D1E}" srcId="{B757DCFB-2C0A-0246-8E5D-7C47ED11A8ED}" destId="{7A88BE75-2876-C244-AA86-CD7ABEDA9C29}" srcOrd="3" destOrd="0" parTransId="{25DCA264-5347-D74D-862D-EA30C5A202F7}" sibTransId="{C528723F-5F1B-764D-99DA-76D74363F7FD}"/>
    <dgm:cxn modelId="{D3DA6A79-F4FB-5D4E-8A84-F7506675F6AF}" srcId="{B757DCFB-2C0A-0246-8E5D-7C47ED11A8ED}" destId="{6C76E4AB-D167-A848-8D68-61F3B5B868BB}" srcOrd="4" destOrd="0" parTransId="{52966D20-E95F-FA4B-9D04-48B248FC291D}" sibTransId="{7AC48F84-7E04-D746-A883-D91F5BAD8F80}"/>
    <dgm:cxn modelId="{D090F079-4E37-8E43-8A5A-B498AF005003}" type="presOf" srcId="{B757DCFB-2C0A-0246-8E5D-7C47ED11A8ED}" destId="{9290AA30-D762-3E49-B818-31E7EFFA4BA3}" srcOrd="0" destOrd="0" presId="urn:microsoft.com/office/officeart/2005/8/layout/process1"/>
    <dgm:cxn modelId="{9A132C95-30C2-8749-A974-60EAC2B3022D}" type="presOf" srcId="{6C4C3026-8A48-8443-927D-D45954985143}" destId="{AFC39B9E-66E9-914F-80D3-6E28636821D6}" srcOrd="0" destOrd="0" presId="urn:microsoft.com/office/officeart/2005/8/layout/process1"/>
    <dgm:cxn modelId="{57FE4B97-2C14-7746-B012-EF70684F9C86}" type="presOf" srcId="{1CD2DA3E-A5E0-744A-880B-0C81CBC91782}" destId="{16F28736-8E34-EC47-AAEF-A20A8E021900}" srcOrd="0" destOrd="0" presId="urn:microsoft.com/office/officeart/2005/8/layout/process1"/>
    <dgm:cxn modelId="{5C51109B-350D-CF40-9A44-A25484DF56D6}" type="presOf" srcId="{C528723F-5F1B-764D-99DA-76D74363F7FD}" destId="{98741316-392C-744E-8115-9ABB4A2E9849}" srcOrd="0" destOrd="0" presId="urn:microsoft.com/office/officeart/2005/8/layout/process1"/>
    <dgm:cxn modelId="{C3DA689F-7D6E-5240-A18E-D85254F62CF8}" type="presOf" srcId="{7AC48F84-7E04-D746-A883-D91F5BAD8F80}" destId="{87979FD0-71B4-B44F-AB14-32F63E9774F3}" srcOrd="1" destOrd="0" presId="urn:microsoft.com/office/officeart/2005/8/layout/process1"/>
    <dgm:cxn modelId="{C59DF1A9-937C-314B-8AA7-D47DC185D535}" type="presOf" srcId="{063E781E-A713-F443-8CCA-0C861937E056}" destId="{ADF18DD8-C5EA-FA4C-A6DE-336A59C4B47C}" srcOrd="1" destOrd="0" presId="urn:microsoft.com/office/officeart/2005/8/layout/process1"/>
    <dgm:cxn modelId="{DBBCABC6-B2D3-1E45-A908-A74901EDAE69}" srcId="{B757DCFB-2C0A-0246-8E5D-7C47ED11A8ED}" destId="{D16A4F9C-2111-1843-AA38-A59F60593182}" srcOrd="7" destOrd="0" parTransId="{3481883A-BEFB-CE4F-BB04-9CCFD28FB507}" sibTransId="{2C0D2938-8572-6D44-944F-60DAA3985267}"/>
    <dgm:cxn modelId="{E08A7DC7-CA7A-BB4D-AA4B-8613AB817B27}" type="presOf" srcId="{45E03B78-6B87-B241-8048-C1B99FB2C13A}" destId="{922FA077-0049-D345-B1BE-E4C180671896}" srcOrd="1" destOrd="0" presId="urn:microsoft.com/office/officeart/2005/8/layout/process1"/>
    <dgm:cxn modelId="{1FFB49C9-B214-3048-A234-63EA8620C2FF}" type="presOf" srcId="{90D5815D-EB42-0249-8F2F-AEDCAEDF926B}" destId="{865CE156-9A10-1946-ADD1-5F10C1D71F20}" srcOrd="0" destOrd="0" presId="urn:microsoft.com/office/officeart/2005/8/layout/process1"/>
    <dgm:cxn modelId="{C6118AD4-8712-FA40-9E8C-4481DBAC27A0}" type="presOf" srcId="{FF43C474-AB5B-B142-841E-D800CC8378EC}" destId="{75C4DE1D-8A8F-F642-8EA4-AC597B05B62B}" srcOrd="0" destOrd="0" presId="urn:microsoft.com/office/officeart/2005/8/layout/process1"/>
    <dgm:cxn modelId="{A39104EA-5A6F-9348-A934-F3DFD350ADCF}" type="presOf" srcId="{FC135B36-2860-0246-91F8-40D7F86C2DF0}" destId="{A9B2077C-F758-814E-8A2A-50B7747C3667}" srcOrd="0" destOrd="0" presId="urn:microsoft.com/office/officeart/2005/8/layout/process1"/>
    <dgm:cxn modelId="{DC58D8F2-99BF-0747-8941-86ED6173A634}" type="presOf" srcId="{5725AE85-B1A8-E246-9338-47741FA1522A}" destId="{4DCCB8DA-0DF6-4349-9920-F8A59719DCF7}" srcOrd="0" destOrd="0" presId="urn:microsoft.com/office/officeart/2005/8/layout/process1"/>
    <dgm:cxn modelId="{7B5285FB-16F0-9248-9831-027916BA77FB}" type="presOf" srcId="{5725AE85-B1A8-E246-9338-47741FA1522A}" destId="{F5C5CB46-AF8F-6947-B9EE-4298A465CB99}" srcOrd="1" destOrd="0" presId="urn:microsoft.com/office/officeart/2005/8/layout/process1"/>
    <dgm:cxn modelId="{6B208BFC-5D3B-0348-88B6-AA585A275DD2}" type="presOf" srcId="{063E781E-A713-F443-8CCA-0C861937E056}" destId="{E4B55182-1B09-1F41-B597-870DD5676498}" srcOrd="0" destOrd="0" presId="urn:microsoft.com/office/officeart/2005/8/layout/process1"/>
    <dgm:cxn modelId="{F91E6757-2D50-A245-8E3B-D0E9C2CEAB5C}" type="presParOf" srcId="{9290AA30-D762-3E49-B818-31E7EFFA4BA3}" destId="{69F5E369-A8D2-A546-8164-4C477A7C8455}" srcOrd="0" destOrd="0" presId="urn:microsoft.com/office/officeart/2005/8/layout/process1"/>
    <dgm:cxn modelId="{EE5A9F97-CDF0-C946-93CA-2E0F6916EEDD}" type="presParOf" srcId="{9290AA30-D762-3E49-B818-31E7EFFA4BA3}" destId="{E4B55182-1B09-1F41-B597-870DD5676498}" srcOrd="1" destOrd="0" presId="urn:microsoft.com/office/officeart/2005/8/layout/process1"/>
    <dgm:cxn modelId="{FC252C36-E5B8-E34F-B813-F9197FB715F6}" type="presParOf" srcId="{E4B55182-1B09-1F41-B597-870DD5676498}" destId="{ADF18DD8-C5EA-FA4C-A6DE-336A59C4B47C}" srcOrd="0" destOrd="0" presId="urn:microsoft.com/office/officeart/2005/8/layout/process1"/>
    <dgm:cxn modelId="{B5D672B1-4683-BA46-85E0-2E870C9C2205}" type="presParOf" srcId="{9290AA30-D762-3E49-B818-31E7EFFA4BA3}" destId="{75C4DE1D-8A8F-F642-8EA4-AC597B05B62B}" srcOrd="2" destOrd="0" presId="urn:microsoft.com/office/officeart/2005/8/layout/process1"/>
    <dgm:cxn modelId="{34F3487E-1CC3-3A48-B380-3838AA945162}" type="presParOf" srcId="{9290AA30-D762-3E49-B818-31E7EFFA4BA3}" destId="{F6E91214-DB8A-2643-83AD-51A9C94F5909}" srcOrd="3" destOrd="0" presId="urn:microsoft.com/office/officeart/2005/8/layout/process1"/>
    <dgm:cxn modelId="{47AA6A15-13CA-B44C-A22F-6810C0B11A46}" type="presParOf" srcId="{F6E91214-DB8A-2643-83AD-51A9C94F5909}" destId="{922FA077-0049-D345-B1BE-E4C180671896}" srcOrd="0" destOrd="0" presId="urn:microsoft.com/office/officeart/2005/8/layout/process1"/>
    <dgm:cxn modelId="{99D5B6B9-49E7-2749-89A4-BC9E80C36815}" type="presParOf" srcId="{9290AA30-D762-3E49-B818-31E7EFFA4BA3}" destId="{16F28736-8E34-EC47-AAEF-A20A8E021900}" srcOrd="4" destOrd="0" presId="urn:microsoft.com/office/officeart/2005/8/layout/process1"/>
    <dgm:cxn modelId="{7BF6E8E3-7A9C-274A-B847-949576CE8351}" type="presParOf" srcId="{9290AA30-D762-3E49-B818-31E7EFFA4BA3}" destId="{865CE156-9A10-1946-ADD1-5F10C1D71F20}" srcOrd="5" destOrd="0" presId="urn:microsoft.com/office/officeart/2005/8/layout/process1"/>
    <dgm:cxn modelId="{02079672-8716-F744-A555-4A5EB6209870}" type="presParOf" srcId="{865CE156-9A10-1946-ADD1-5F10C1D71F20}" destId="{49494AE8-0267-6C41-8A3E-38B05C21C37A}" srcOrd="0" destOrd="0" presId="urn:microsoft.com/office/officeart/2005/8/layout/process1"/>
    <dgm:cxn modelId="{D11E49DD-0CD9-5642-9FDF-228CBEA01118}" type="presParOf" srcId="{9290AA30-D762-3E49-B818-31E7EFFA4BA3}" destId="{8EE59912-FF5D-0A40-B3ED-88C2C4AA8459}" srcOrd="6" destOrd="0" presId="urn:microsoft.com/office/officeart/2005/8/layout/process1"/>
    <dgm:cxn modelId="{1D6CA1A8-94EA-9141-BD78-1951E5997DEC}" type="presParOf" srcId="{9290AA30-D762-3E49-B818-31E7EFFA4BA3}" destId="{98741316-392C-744E-8115-9ABB4A2E9849}" srcOrd="7" destOrd="0" presId="urn:microsoft.com/office/officeart/2005/8/layout/process1"/>
    <dgm:cxn modelId="{18A627A1-A86D-E343-9BF8-233FD39C779A}" type="presParOf" srcId="{98741316-392C-744E-8115-9ABB4A2E9849}" destId="{E0C393A2-788D-4C4D-87DC-6EA5F3C58C72}" srcOrd="0" destOrd="0" presId="urn:microsoft.com/office/officeart/2005/8/layout/process1"/>
    <dgm:cxn modelId="{E71FA843-524E-5E41-BFA3-CA3BB91D1723}" type="presParOf" srcId="{9290AA30-D762-3E49-B818-31E7EFFA4BA3}" destId="{996EA9B1-FB5D-7C4D-814E-CF949C52BAE3}" srcOrd="8" destOrd="0" presId="urn:microsoft.com/office/officeart/2005/8/layout/process1"/>
    <dgm:cxn modelId="{A9C420A9-03C3-9347-BFD9-EAE94AC7FFFE}" type="presParOf" srcId="{9290AA30-D762-3E49-B818-31E7EFFA4BA3}" destId="{F671DFCB-D1D7-244D-A621-EF37D5835CDE}" srcOrd="9" destOrd="0" presId="urn:microsoft.com/office/officeart/2005/8/layout/process1"/>
    <dgm:cxn modelId="{BF3ABDC4-083F-674C-B8E6-7BD742BF6071}" type="presParOf" srcId="{F671DFCB-D1D7-244D-A621-EF37D5835CDE}" destId="{87979FD0-71B4-B44F-AB14-32F63E9774F3}" srcOrd="0" destOrd="0" presId="urn:microsoft.com/office/officeart/2005/8/layout/process1"/>
    <dgm:cxn modelId="{628CF963-7C98-BA43-9127-BA88C07BB485}" type="presParOf" srcId="{9290AA30-D762-3E49-B818-31E7EFFA4BA3}" destId="{31027591-E561-F34F-A69F-83431FB65405}" srcOrd="10" destOrd="0" presId="urn:microsoft.com/office/officeart/2005/8/layout/process1"/>
    <dgm:cxn modelId="{1E9A966C-F972-5A48-9701-9260F8B86A8E}" type="presParOf" srcId="{9290AA30-D762-3E49-B818-31E7EFFA4BA3}" destId="{4DCCB8DA-0DF6-4349-9920-F8A59719DCF7}" srcOrd="11" destOrd="0" presId="urn:microsoft.com/office/officeart/2005/8/layout/process1"/>
    <dgm:cxn modelId="{F9C4B12E-49E4-7946-AD7D-07FA6FAFEADA}" type="presParOf" srcId="{4DCCB8DA-0DF6-4349-9920-F8A59719DCF7}" destId="{F5C5CB46-AF8F-6947-B9EE-4298A465CB99}" srcOrd="0" destOrd="0" presId="urn:microsoft.com/office/officeart/2005/8/layout/process1"/>
    <dgm:cxn modelId="{34D575DB-AF44-9A41-AB24-A350DBCF3E53}" type="presParOf" srcId="{9290AA30-D762-3E49-B818-31E7EFFA4BA3}" destId="{AFC39B9E-66E9-914F-80D3-6E28636821D6}" srcOrd="12" destOrd="0" presId="urn:microsoft.com/office/officeart/2005/8/layout/process1"/>
    <dgm:cxn modelId="{1DDE8BD2-24A5-7E47-B29B-DB0501D31F2B}" type="presParOf" srcId="{9290AA30-D762-3E49-B818-31E7EFFA4BA3}" destId="{A9B2077C-F758-814E-8A2A-50B7747C3667}" srcOrd="13" destOrd="0" presId="urn:microsoft.com/office/officeart/2005/8/layout/process1"/>
    <dgm:cxn modelId="{E4FCA8D5-8754-5445-8479-AA23274E779E}" type="presParOf" srcId="{A9B2077C-F758-814E-8A2A-50B7747C3667}" destId="{CA1F3880-880A-5543-B1A0-EB9385B42A95}" srcOrd="0" destOrd="0" presId="urn:microsoft.com/office/officeart/2005/8/layout/process1"/>
    <dgm:cxn modelId="{4D4F38E3-D3EC-0F44-83AD-A11A5EEAEAB9}" type="presParOf" srcId="{9290AA30-D762-3E49-B818-31E7EFFA4BA3}" destId="{FBF58084-7ED0-4D47-B823-80F885D773F1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5E369-A8D2-A546-8164-4C477A7C8455}">
      <dsp:nvSpPr>
        <dsp:cNvPr id="0" name=""/>
        <dsp:cNvSpPr/>
      </dsp:nvSpPr>
      <dsp:spPr>
        <a:xfrm>
          <a:off x="7325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Receive Invention Disclosure</a:t>
          </a:r>
        </a:p>
      </dsp:txBody>
      <dsp:txXfrm>
        <a:off x="31229" y="1546996"/>
        <a:ext cx="768323" cy="970007"/>
      </dsp:txXfrm>
    </dsp:sp>
    <dsp:sp modelId="{E4B55182-1B09-1F41-B597-870DD5676498}">
      <dsp:nvSpPr>
        <dsp:cNvPr id="0" name=""/>
        <dsp:cNvSpPr/>
      </dsp:nvSpPr>
      <dsp:spPr>
        <a:xfrm>
          <a:off x="905070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05070" y="1971279"/>
        <a:ext cx="121113" cy="121440"/>
      </dsp:txXfrm>
    </dsp:sp>
    <dsp:sp modelId="{75C4DE1D-8A8F-F642-8EA4-AC597B05B62B}">
      <dsp:nvSpPr>
        <dsp:cNvPr id="0" name=""/>
        <dsp:cNvSpPr/>
      </dsp:nvSpPr>
      <dsp:spPr>
        <a:xfrm>
          <a:off x="1149909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TTED A</a:t>
          </a:r>
          <a:r>
            <a:rPr lang="en-US" sz="800" b="1" i="0" kern="1200" dirty="0"/>
            <a:t>cknowledgement / Assignment of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/>
            <a:t>MST Tech ID</a:t>
          </a:r>
          <a:endParaRPr lang="en-US" sz="800" b="1" kern="1200" dirty="0"/>
        </a:p>
      </dsp:txBody>
      <dsp:txXfrm>
        <a:off x="1173813" y="1546996"/>
        <a:ext cx="768323" cy="970007"/>
      </dsp:txXfrm>
    </dsp:sp>
    <dsp:sp modelId="{F6E91214-DB8A-2643-83AD-51A9C94F5909}">
      <dsp:nvSpPr>
        <dsp:cNvPr id="0" name=""/>
        <dsp:cNvSpPr/>
      </dsp:nvSpPr>
      <dsp:spPr>
        <a:xfrm>
          <a:off x="2047654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47654" y="1971279"/>
        <a:ext cx="121113" cy="121440"/>
      </dsp:txXfrm>
    </dsp:sp>
    <dsp:sp modelId="{16F28736-8E34-EC47-AAEF-A20A8E021900}">
      <dsp:nvSpPr>
        <dsp:cNvPr id="0" name=""/>
        <dsp:cNvSpPr/>
      </dsp:nvSpPr>
      <dsp:spPr>
        <a:xfrm>
          <a:off x="2292494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TTED Meets with Inventors</a:t>
          </a:r>
        </a:p>
      </dsp:txBody>
      <dsp:txXfrm>
        <a:off x="2316398" y="1546996"/>
        <a:ext cx="768323" cy="970007"/>
      </dsp:txXfrm>
    </dsp:sp>
    <dsp:sp modelId="{865CE156-9A10-1946-ADD1-5F10C1D71F20}">
      <dsp:nvSpPr>
        <dsp:cNvPr id="0" name=""/>
        <dsp:cNvSpPr/>
      </dsp:nvSpPr>
      <dsp:spPr>
        <a:xfrm>
          <a:off x="3190239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90239" y="1971279"/>
        <a:ext cx="121113" cy="121440"/>
      </dsp:txXfrm>
    </dsp:sp>
    <dsp:sp modelId="{8EE59912-FF5D-0A40-B3ED-88C2C4AA8459}">
      <dsp:nvSpPr>
        <dsp:cNvPr id="0" name=""/>
        <dsp:cNvSpPr/>
      </dsp:nvSpPr>
      <dsp:spPr>
        <a:xfrm>
          <a:off x="3435078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Prior Art /Commercialization Analysis</a:t>
          </a:r>
        </a:p>
      </dsp:txBody>
      <dsp:txXfrm>
        <a:off x="3458982" y="1546996"/>
        <a:ext cx="768323" cy="970007"/>
      </dsp:txXfrm>
    </dsp:sp>
    <dsp:sp modelId="{98741316-392C-744E-8115-9ABB4A2E9849}">
      <dsp:nvSpPr>
        <dsp:cNvPr id="0" name=""/>
        <dsp:cNvSpPr/>
      </dsp:nvSpPr>
      <dsp:spPr>
        <a:xfrm>
          <a:off x="4332823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32823" y="1971279"/>
        <a:ext cx="121113" cy="121440"/>
      </dsp:txXfrm>
    </dsp:sp>
    <dsp:sp modelId="{996EA9B1-FB5D-7C4D-814E-CF949C52BAE3}">
      <dsp:nvSpPr>
        <dsp:cNvPr id="0" name=""/>
        <dsp:cNvSpPr/>
      </dsp:nvSpPr>
      <dsp:spPr>
        <a:xfrm>
          <a:off x="4577662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Receive Commitment </a:t>
          </a:r>
        </a:p>
      </dsp:txBody>
      <dsp:txXfrm>
        <a:off x="4601566" y="1546996"/>
        <a:ext cx="768323" cy="970007"/>
      </dsp:txXfrm>
    </dsp:sp>
    <dsp:sp modelId="{F671DFCB-D1D7-244D-A621-EF37D5835CDE}">
      <dsp:nvSpPr>
        <dsp:cNvPr id="0" name=""/>
        <dsp:cNvSpPr/>
      </dsp:nvSpPr>
      <dsp:spPr>
        <a:xfrm>
          <a:off x="5475407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75407" y="1971279"/>
        <a:ext cx="121113" cy="121440"/>
      </dsp:txXfrm>
    </dsp:sp>
    <dsp:sp modelId="{31027591-E561-F34F-A69F-83431FB65405}">
      <dsp:nvSpPr>
        <dsp:cNvPr id="0" name=""/>
        <dsp:cNvSpPr/>
      </dsp:nvSpPr>
      <dsp:spPr>
        <a:xfrm>
          <a:off x="5720247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File Provisional</a:t>
          </a:r>
        </a:p>
      </dsp:txBody>
      <dsp:txXfrm>
        <a:off x="5744151" y="1546996"/>
        <a:ext cx="768323" cy="970007"/>
      </dsp:txXfrm>
    </dsp:sp>
    <dsp:sp modelId="{4DCCB8DA-0DF6-4349-9920-F8A59719DCF7}">
      <dsp:nvSpPr>
        <dsp:cNvPr id="0" name=""/>
        <dsp:cNvSpPr/>
      </dsp:nvSpPr>
      <dsp:spPr>
        <a:xfrm>
          <a:off x="6617991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617991" y="1971279"/>
        <a:ext cx="121113" cy="121440"/>
      </dsp:txXfrm>
    </dsp:sp>
    <dsp:sp modelId="{AFC39B9E-66E9-914F-80D3-6E28636821D6}">
      <dsp:nvSpPr>
        <dsp:cNvPr id="0" name=""/>
        <dsp:cNvSpPr/>
      </dsp:nvSpPr>
      <dsp:spPr>
        <a:xfrm>
          <a:off x="6862831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Inventor Engagement Activity / Industry Partner Licensing</a:t>
          </a:r>
        </a:p>
      </dsp:txBody>
      <dsp:txXfrm>
        <a:off x="6886735" y="1546996"/>
        <a:ext cx="768323" cy="970007"/>
      </dsp:txXfrm>
    </dsp:sp>
    <dsp:sp modelId="{A9B2077C-F758-814E-8A2A-50B7747C3667}">
      <dsp:nvSpPr>
        <dsp:cNvPr id="0" name=""/>
        <dsp:cNvSpPr/>
      </dsp:nvSpPr>
      <dsp:spPr>
        <a:xfrm>
          <a:off x="7760576" y="1930799"/>
          <a:ext cx="173019" cy="202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60576" y="1971279"/>
        <a:ext cx="121113" cy="121440"/>
      </dsp:txXfrm>
    </dsp:sp>
    <dsp:sp modelId="{FBF58084-7ED0-4D47-B823-80F885D773F1}">
      <dsp:nvSpPr>
        <dsp:cNvPr id="0" name=""/>
        <dsp:cNvSpPr/>
      </dsp:nvSpPr>
      <dsp:spPr>
        <a:xfrm>
          <a:off x="8005415" y="1523092"/>
          <a:ext cx="816131" cy="1017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File Non-Provisional</a:t>
          </a:r>
        </a:p>
      </dsp:txBody>
      <dsp:txXfrm>
        <a:off x="8029319" y="1546996"/>
        <a:ext cx="768323" cy="97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all numbers. Don mentioned this was potential problematic.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dirty="0"/>
              <a:t>IP budget – University financial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8B092-FCFC-27B2-B007-7A7ABCB9F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BD926-8725-5359-F275-2611DB7AE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C463FD-7023-6D33-199F-C3A345DFA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024E-54CB-32AB-AB99-BF1527F1F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864" y="4875379"/>
            <a:ext cx="2057400" cy="118104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2719" y="0"/>
            <a:ext cx="735545" cy="735545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1798"/>
            <a:ext cx="8118003" cy="2804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41668A-81C7-9BF2-9EC1-6D7C31672DFA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A703ECD-8141-7279-5536-24C191D7CC9B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8D9AECC-E13D-07AC-EA52-38C26808E88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2657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EF82C8C-AB50-D14E-775F-62A22EE9D3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72"/>
          </a:xfrm>
        </p:spPr>
        <p:txBody>
          <a:bodyPr lIns="0" tIns="0" rIns="0" bIns="0" anchor="ctr" anchorCtr="0"/>
          <a:lstStyle>
            <a:lvl1pPr marL="0" indent="0" algn="ctr">
              <a:buNone/>
              <a:defRPr>
                <a:solidFill>
                  <a:srgbClr val="63666A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34B4D-0A8D-A35E-614B-5B3AAB336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1171164"/>
            <a:ext cx="4370832" cy="794064"/>
          </a:xfrm>
          <a:solidFill>
            <a:schemeClr val="accent6"/>
          </a:solidFill>
        </p:spPr>
        <p:txBody>
          <a:bodyPr tIns="91440" rIns="91440" bIns="91440" anchor="ctr" anchorCtr="0">
            <a:sp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Header Section</a:t>
            </a:r>
          </a:p>
        </p:txBody>
      </p:sp>
    </p:spTree>
    <p:extLst>
      <p:ext uri="{BB962C8B-B14F-4D97-AF65-F5344CB8AC3E}">
        <p14:creationId xmlns:p14="http://schemas.microsoft.com/office/powerpoint/2010/main" val="41730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4178808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06020"/>
            <a:ext cx="737480" cy="7374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316736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2569464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68979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4767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8979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4258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4041648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8652" y="131673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8652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7A25D5E9-9D4C-719B-2505-4141E4FB6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1" y="4413817"/>
            <a:ext cx="737480" cy="7374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EF9068E0-C6FC-2C92-3253-A7C31C5B6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9804" y="-5622"/>
            <a:ext cx="735545" cy="7355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/>
              <a:t>Insert Website Address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7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8374" y="0"/>
            <a:ext cx="735546" cy="7355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3" y="4334256"/>
            <a:ext cx="8118003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95F9F-8834-E834-C7F4-D9C65F3FE4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4F2F2-E235-B8C6-4F0A-4077889BCDED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B13C075-79B0-3E2F-B580-3E187946AF8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74E4BB0-2476-B6FA-D491-A697317C7F70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0FBBBB1-F146-7857-B5B7-D4DBA472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685032"/>
            <a:ext cx="8117205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19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CD656887-29D6-0D6E-50AE-04B8FAAD2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3657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50C38928-1D61-9899-59FA-5DC23AAF9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37706" y="469003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245F213D-C3FD-9D97-E6F0-BEBA20783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DFC924F5-D32A-B5AC-72AA-0701DB81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122158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8122158" cy="3092623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474462B8-AB30-3207-0F22-9E2D4E5D4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273844"/>
            <a:ext cx="8357616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221111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4F7CA-DB66-5CEB-D9A6-325642FF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BC376494-9750-84A8-96CE-47B06A336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4851" y="0"/>
            <a:ext cx="735546" cy="73554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2" y="4331798"/>
            <a:ext cx="8119872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1D875A-59ED-E336-9EA5-BD5C575BBCEF}"/>
              </a:ext>
            </a:extLst>
          </p:cNvPr>
          <p:cNvGrpSpPr/>
          <p:nvPr userDrawn="1"/>
        </p:nvGrpSpPr>
        <p:grpSpPr>
          <a:xfrm rot="16200000">
            <a:off x="506467" y="594478"/>
            <a:ext cx="335280" cy="567690"/>
            <a:chOff x="697976" y="480133"/>
            <a:chExt cx="335280" cy="5676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D2161B1-4962-A90D-C8FD-1E2D7649713E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36F94A-3482-352F-E6F2-54AA3F7E6B31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61" y="3685032"/>
            <a:ext cx="8119872" cy="49377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26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3192" y="0"/>
            <a:ext cx="787756" cy="7877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18288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86CE58C-66A4-B1EB-FDC5-54F3E5441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324" y="0"/>
            <a:ext cx="787755" cy="7877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</p:spTree>
    <p:extLst>
      <p:ext uri="{BB962C8B-B14F-4D97-AF65-F5344CB8AC3E}">
        <p14:creationId xmlns:p14="http://schemas.microsoft.com/office/powerpoint/2010/main" val="60138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324" y="4123467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2022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C0564E31-79BE-F8D5-F952-138D460D6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324" y="0"/>
            <a:ext cx="787755" cy="7877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68EFEE-9652-8BBA-4F99-C22BBD44A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2790C1-8F52-3376-1B98-1136C5195A21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906BF7-53E4-9EE5-25C4-5769B9838F8D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9C68AC-056F-AC29-8BE4-D4F047154226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01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r>
              <a:rPr lang="en-US" dirty="0"/>
              <a:t>@Christine Karslake, 2025    </a:t>
            </a:r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64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5" r:id="rId28"/>
    <p:sldLayoutId id="2147483866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C3C74D-08BA-7DD8-3C5D-35BFDEE8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696303"/>
            <a:ext cx="8619924" cy="1310489"/>
          </a:xfrm>
        </p:spPr>
        <p:txBody>
          <a:bodyPr/>
          <a:lstStyle/>
          <a:p>
            <a:r>
              <a:rPr lang="en-US" sz="5400" dirty="0"/>
              <a:t>IPDP—Intellectual Property Disclosure Process</a:t>
            </a:r>
            <a:br>
              <a:rPr lang="en-US" dirty="0"/>
            </a:br>
            <a:br>
              <a:rPr lang="en-US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Technology Transfer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573B-ECAD-41AA-F6BD-7E0DB697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7A6ED-24B1-A830-BC6B-132814BA7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268ACE7-50D8-7719-EB96-F0E55358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The New IP Disclosure Process Will Integrate: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F6C80-642B-1FEA-454B-3FFF189A45C9}"/>
              </a:ext>
            </a:extLst>
          </p:cNvPr>
          <p:cNvSpPr txBox="1"/>
          <p:nvPr/>
        </p:nvSpPr>
        <p:spPr>
          <a:xfrm>
            <a:off x="1" y="73598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Transparency-transparent process and rubric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Faculty Input-faculty input from faculty senate, assoc. deans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Acceleration-able to file </a:t>
            </a:r>
            <a:r>
              <a:rPr lang="en-US" sz="2400" dirty="0" err="1"/>
              <a:t>provisionals</a:t>
            </a:r>
            <a:r>
              <a:rPr lang="en-US" sz="2400" dirty="0"/>
              <a:t> in shorter time, earlier USPTO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Commercialization Focus-emphasis on licensing or startups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Efficacy-good stewardship of financial resources</a:t>
            </a:r>
          </a:p>
        </p:txBody>
      </p:sp>
    </p:spTree>
    <p:extLst>
      <p:ext uri="{BB962C8B-B14F-4D97-AF65-F5344CB8AC3E}">
        <p14:creationId xmlns:p14="http://schemas.microsoft.com/office/powerpoint/2010/main" val="301857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E9F8-73F6-A5E4-1B92-757A964F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5ED46-8B36-4D92-759F-878BAB00A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91F6-FE12-52C3-A1C1-649508A2F5EA}"/>
              </a:ext>
            </a:extLst>
          </p:cNvPr>
          <p:cNvSpPr/>
          <p:nvPr/>
        </p:nvSpPr>
        <p:spPr>
          <a:xfrm>
            <a:off x="0" y="1641763"/>
            <a:ext cx="9144000" cy="1880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CF58ACA-06E3-7C35-2FC4-DA4A1E8A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The New IP Disclosure Process Timeline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633F35-1118-39E8-26AE-640907389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937711"/>
              </p:ext>
            </p:extLst>
          </p:nvPr>
        </p:nvGraphicFramePr>
        <p:xfrm>
          <a:off x="126380" y="373008"/>
          <a:ext cx="88288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495482-59EC-9498-0877-55366511290F}"/>
              </a:ext>
            </a:extLst>
          </p:cNvPr>
          <p:cNvSpPr txBox="1"/>
          <p:nvPr/>
        </p:nvSpPr>
        <p:spPr>
          <a:xfrm>
            <a:off x="219920" y="2923171"/>
            <a:ext cx="65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33028-622C-5D2E-9067-4E8FCBB76F52}"/>
              </a:ext>
            </a:extLst>
          </p:cNvPr>
          <p:cNvSpPr txBox="1"/>
          <p:nvPr/>
        </p:nvSpPr>
        <p:spPr>
          <a:xfrm>
            <a:off x="1246911" y="2919360"/>
            <a:ext cx="85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48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84D56-2F89-FAB5-AF91-7FB3D05FC2E7}"/>
              </a:ext>
            </a:extLst>
          </p:cNvPr>
          <p:cNvSpPr txBox="1"/>
          <p:nvPr/>
        </p:nvSpPr>
        <p:spPr>
          <a:xfrm>
            <a:off x="2336268" y="2916173"/>
            <a:ext cx="97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Two Weeks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A04C-0F5E-A141-CBC5-245D74ED2C0B}"/>
              </a:ext>
            </a:extLst>
          </p:cNvPr>
          <p:cNvSpPr txBox="1"/>
          <p:nvPr/>
        </p:nvSpPr>
        <p:spPr>
          <a:xfrm>
            <a:off x="3487972" y="2916173"/>
            <a:ext cx="99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Four Weeks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AAF13-E864-317C-1E33-1A5CFA0878A5}"/>
              </a:ext>
            </a:extLst>
          </p:cNvPr>
          <p:cNvSpPr txBox="1"/>
          <p:nvPr/>
        </p:nvSpPr>
        <p:spPr>
          <a:xfrm>
            <a:off x="4650948" y="2908968"/>
            <a:ext cx="900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Six Weeks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2B70E-953B-2ACF-E92B-E99FDDA04B19}"/>
              </a:ext>
            </a:extLst>
          </p:cNvPr>
          <p:cNvSpPr txBox="1"/>
          <p:nvPr/>
        </p:nvSpPr>
        <p:spPr>
          <a:xfrm>
            <a:off x="5782749" y="2919359"/>
            <a:ext cx="99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Two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81747-F337-120A-95F2-2C4E3D39CA82}"/>
              </a:ext>
            </a:extLst>
          </p:cNvPr>
          <p:cNvSpPr txBox="1"/>
          <p:nvPr/>
        </p:nvSpPr>
        <p:spPr>
          <a:xfrm>
            <a:off x="6672122" y="2864218"/>
            <a:ext cx="138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Nine Months</a:t>
            </a:r>
          </a:p>
          <a:p>
            <a:pPr algn="ctr"/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after Provisional/PCT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A0AE7-CFE5-953E-A267-921253A1FDEA}"/>
              </a:ext>
            </a:extLst>
          </p:cNvPr>
          <p:cNvSpPr txBox="1"/>
          <p:nvPr/>
        </p:nvSpPr>
        <p:spPr>
          <a:xfrm>
            <a:off x="7899131" y="2831626"/>
            <a:ext cx="1245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Franklin Gothic Demi" panose="020B0603020102020204" pitchFamily="34" charset="0"/>
                <a:ea typeface="+mj-ea"/>
                <a:cs typeface="+mj-cs"/>
              </a:rPr>
              <a:t> </a:t>
            </a:r>
            <a:r>
              <a:rPr lang="en-US" sz="1200" b="1" dirty="0">
                <a:latin typeface="Franklin Gothic Demi" panose="020B0603020102020204" pitchFamily="34" charset="0"/>
                <a:ea typeface="+mj-ea"/>
                <a:cs typeface="+mj-cs"/>
              </a:rPr>
              <a:t>Twelve Months</a:t>
            </a:r>
          </a:p>
          <a:p>
            <a:pPr algn="ctr"/>
            <a:r>
              <a:rPr lang="en-US" sz="1200" b="1" dirty="0">
                <a:latin typeface="Franklin Gothic Demi" panose="020B0603020102020204" pitchFamily="34" charset="0"/>
              </a:rPr>
              <a:t>after Provisional</a:t>
            </a:r>
          </a:p>
          <a:p>
            <a:pPr algn="ctr"/>
            <a:endParaRPr lang="en-US" sz="1200" b="1" dirty="0">
              <a:latin typeface="Franklin Gothic Demi" panose="020B06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847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9C344-0B4F-06D5-8CE8-05B8E9C8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07C1C-445B-FD81-96FA-25FB4CE98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7108" y="1920464"/>
            <a:ext cx="7363672" cy="75895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dk1"/>
                </a:solidFill>
                <a:latin typeface="+mn-lt"/>
              </a:rPr>
              <a:t>Commercialization Analysis</a:t>
            </a:r>
            <a:endParaRPr lang="en-US" altLang="en-US" sz="44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9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BEBB7-DE69-3CB4-5DE8-426A7505B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5280E-F3B2-C624-9519-90C2E35BF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5C8A06B-4C4B-D136-3A0E-F33D21F8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1"/>
            <a:ext cx="9143999" cy="495035"/>
          </a:xfrm>
        </p:spPr>
        <p:txBody>
          <a:bodyPr/>
          <a:lstStyle/>
          <a:p>
            <a:r>
              <a:rPr lang="en-US" sz="3200" dirty="0"/>
              <a:t>AI in the Commercialization Analysis</a:t>
            </a:r>
          </a:p>
        </p:txBody>
      </p:sp>
      <p:pic>
        <p:nvPicPr>
          <p:cNvPr id="5" name="Picture 4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67B70814-FEB6-908A-A470-494F8A95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98" y="3303312"/>
            <a:ext cx="2376083" cy="108045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1B5BB08A-F06F-F75D-0FD7-9E82126D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69" y="2175594"/>
            <a:ext cx="3102412" cy="915333"/>
          </a:xfrm>
          <a:prstGeom prst="rect">
            <a:avLst/>
          </a:prstGeom>
        </p:spPr>
      </p:pic>
      <p:pic>
        <p:nvPicPr>
          <p:cNvPr id="9" name="Picture 8" descr="A black background with white text and blue and red letters&#10;&#10;AI-generated content may be incorrect.">
            <a:extLst>
              <a:ext uri="{FF2B5EF4-FFF2-40B4-BE49-F238E27FC236}">
                <a16:creationId xmlns:a16="http://schemas.microsoft.com/office/drawing/2014/main" id="{B6935CC2-1274-AE06-8AB4-A9AD9471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806" y="2834744"/>
            <a:ext cx="2942746" cy="1706106"/>
          </a:xfrm>
          <a:prstGeom prst="rect">
            <a:avLst/>
          </a:prstGeom>
        </p:spPr>
      </p:pic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8782CC4F-E54A-B759-32D5-E203FFB9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60" y="1170737"/>
            <a:ext cx="4332183" cy="792472"/>
          </a:xfrm>
          <a:prstGeom prst="rect">
            <a:avLst/>
          </a:prstGeom>
        </p:spPr>
      </p:pic>
      <p:pic>
        <p:nvPicPr>
          <p:cNvPr id="13" name="Picture 12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A2052EC-76E6-814F-1C0B-929857B05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4" y="1210672"/>
            <a:ext cx="3415015" cy="792472"/>
          </a:xfrm>
          <a:prstGeom prst="rect">
            <a:avLst/>
          </a:prstGeom>
        </p:spPr>
      </p:pic>
      <p:pic>
        <p:nvPicPr>
          <p:cNvPr id="15" name="Picture 14" descr="A logo with a blue and green circle&#10;&#10;AI-generated content may be incorrect.">
            <a:extLst>
              <a:ext uri="{FF2B5EF4-FFF2-40B4-BE49-F238E27FC236}">
                <a16:creationId xmlns:a16="http://schemas.microsoft.com/office/drawing/2014/main" id="{4374A994-A043-4E18-D075-9D419B420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77" y="618010"/>
            <a:ext cx="1889434" cy="542941"/>
          </a:xfrm>
          <a:prstGeom prst="rect">
            <a:avLst/>
          </a:prstGeom>
        </p:spPr>
      </p:pic>
      <p:pic>
        <p:nvPicPr>
          <p:cNvPr id="17" name="Picture 16" descr="A blue and red logo&#10;&#10;AI-generated content may be incorrect.">
            <a:extLst>
              <a:ext uri="{FF2B5EF4-FFF2-40B4-BE49-F238E27FC236}">
                <a16:creationId xmlns:a16="http://schemas.microsoft.com/office/drawing/2014/main" id="{00310CAA-A29A-8046-5957-1FA3EB659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820" y="594129"/>
            <a:ext cx="2038462" cy="594854"/>
          </a:xfrm>
          <a:prstGeom prst="rect">
            <a:avLst/>
          </a:prstGeom>
        </p:spPr>
      </p:pic>
      <p:pic>
        <p:nvPicPr>
          <p:cNvPr id="20" name="Picture 19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255D9C1-BF42-9467-496D-691056B72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294" y="2222155"/>
            <a:ext cx="1431410" cy="4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6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76AE3-96B0-1265-F70F-B995E401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8407D3-0ECE-4510-F24D-D18108D5A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F78B7F7-8DEE-6700-8DE5-D6251D5F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9143999" cy="356766"/>
          </a:xfrm>
        </p:spPr>
        <p:txBody>
          <a:bodyPr/>
          <a:lstStyle/>
          <a:p>
            <a:r>
              <a:rPr lang="en-US" sz="3200" dirty="0" err="1"/>
              <a:t>Tradespace</a:t>
            </a:r>
            <a:r>
              <a:rPr lang="en-US" sz="3200" dirty="0"/>
              <a:t> AI Platform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0451C4-A92F-24E3-7487-5F4AFEE7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7" y="536385"/>
            <a:ext cx="8247330" cy="38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2EBB8-C17F-3C83-37C5-D60B79CE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494AC7-A299-1223-8625-AF1CEA2E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C6F0E6E-6257-6BA9-1BB5-B31B2DC1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9143999" cy="356766"/>
          </a:xfrm>
        </p:spPr>
        <p:txBody>
          <a:bodyPr/>
          <a:lstStyle/>
          <a:p>
            <a:r>
              <a:rPr lang="en-US" sz="3200" dirty="0" err="1"/>
              <a:t>Tradespace</a:t>
            </a:r>
            <a:r>
              <a:rPr lang="en-US" sz="3200" dirty="0"/>
              <a:t> AI Platform</a:t>
            </a:r>
          </a:p>
        </p:txBody>
      </p:sp>
      <p:pic>
        <p:nvPicPr>
          <p:cNvPr id="4" name="Picture 3" descr="A screenshot of a test&#10;&#10;AI-generated content may be incorrect.">
            <a:extLst>
              <a:ext uri="{FF2B5EF4-FFF2-40B4-BE49-F238E27FC236}">
                <a16:creationId xmlns:a16="http://schemas.microsoft.com/office/drawing/2014/main" id="{C25D1F65-8A07-0A00-32FB-A129D520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48" b="70768"/>
          <a:stretch>
            <a:fillRect/>
          </a:stretch>
        </p:blipFill>
        <p:spPr>
          <a:xfrm>
            <a:off x="2056253" y="501445"/>
            <a:ext cx="5031494" cy="1002890"/>
          </a:xfrm>
          <a:prstGeom prst="rect">
            <a:avLst/>
          </a:prstGeom>
        </p:spPr>
      </p:pic>
      <p:pic>
        <p:nvPicPr>
          <p:cNvPr id="8" name="Picture 7" descr="A screenshot of a test&#10;&#10;AI-generated content may be incorrect.">
            <a:extLst>
              <a:ext uri="{FF2B5EF4-FFF2-40B4-BE49-F238E27FC236}">
                <a16:creationId xmlns:a16="http://schemas.microsoft.com/office/drawing/2014/main" id="{2D842A2A-26BE-24C6-7CE3-20FBF268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98" b="42653"/>
          <a:stretch>
            <a:fillRect/>
          </a:stretch>
        </p:blipFill>
        <p:spPr>
          <a:xfrm>
            <a:off x="2056253" y="1696064"/>
            <a:ext cx="5776123" cy="501445"/>
          </a:xfrm>
          <a:prstGeom prst="rect">
            <a:avLst/>
          </a:prstGeom>
        </p:spPr>
      </p:pic>
      <p:pic>
        <p:nvPicPr>
          <p:cNvPr id="10" name="Picture 9" descr="A screenshot of a test&#10;&#10;AI-generated content may be incorrect.">
            <a:extLst>
              <a:ext uri="{FF2B5EF4-FFF2-40B4-BE49-F238E27FC236}">
                <a16:creationId xmlns:a16="http://schemas.microsoft.com/office/drawing/2014/main" id="{214F1149-7B01-E6E3-F128-6231ED0F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552" b="14170"/>
          <a:stretch>
            <a:fillRect/>
          </a:stretch>
        </p:blipFill>
        <p:spPr>
          <a:xfrm>
            <a:off x="2056253" y="2389238"/>
            <a:ext cx="5776123" cy="580104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59656B-8964-4A3E-4374-CB10F550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1965"/>
          <a:stretch>
            <a:fillRect/>
          </a:stretch>
        </p:blipFill>
        <p:spPr>
          <a:xfrm>
            <a:off x="2115248" y="3097550"/>
            <a:ext cx="6059984" cy="689941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761DD9-15EB-CE30-E82E-533BBBAFC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706" b="31232"/>
          <a:stretch>
            <a:fillRect/>
          </a:stretch>
        </p:blipFill>
        <p:spPr>
          <a:xfrm>
            <a:off x="2125082" y="3962894"/>
            <a:ext cx="6549477" cy="5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CC5C-0954-50CB-79E7-E02CEA8F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CB1F0F-4735-10FE-E6A0-4610DC38B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5481FEF-B689-5CF4-444A-7672A8E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33644"/>
            <a:ext cx="9143999" cy="356766"/>
          </a:xfrm>
        </p:spPr>
        <p:txBody>
          <a:bodyPr/>
          <a:lstStyle/>
          <a:p>
            <a:r>
              <a:rPr lang="en-US" sz="3200" dirty="0" err="1"/>
              <a:t>Tradespace</a:t>
            </a:r>
            <a:r>
              <a:rPr lang="en-US" sz="3200" dirty="0"/>
              <a:t> AI Platform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B1F5C6-53C5-CC33-3CEA-00C80ADD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32" y="506865"/>
            <a:ext cx="7214026" cy="4175722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578D09-E6B1-59DC-BE72-40D6A883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264"/>
          <a:stretch>
            <a:fillRect/>
          </a:stretch>
        </p:blipFill>
        <p:spPr>
          <a:xfrm>
            <a:off x="1517019" y="616836"/>
            <a:ext cx="7214026" cy="40198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DCA85B-F3DC-3B73-0323-5F8170C49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32" y="573326"/>
            <a:ext cx="7772400" cy="40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9B98-EE78-B28D-312F-E6D0F6B8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43C40-18BA-F16C-2F23-989E16501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1F7DB45-A772-7BCA-BAED-978DF723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9143999" cy="356766"/>
          </a:xfrm>
        </p:spPr>
        <p:txBody>
          <a:bodyPr/>
          <a:lstStyle/>
          <a:p>
            <a:r>
              <a:rPr lang="en-US" sz="3200" dirty="0" err="1"/>
              <a:t>Tradespace</a:t>
            </a:r>
            <a:r>
              <a:rPr lang="en-US" sz="3200" dirty="0"/>
              <a:t> AI Platform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6B7BAF-9E17-73AC-D6A4-EE8AE001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90" y="392672"/>
            <a:ext cx="6765443" cy="428381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AB8424-8504-8805-79B0-6869F1997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990" y="467012"/>
            <a:ext cx="7205011" cy="4095156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6594B8-08E7-C44A-9652-16DE99DF6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837" y="458948"/>
            <a:ext cx="7114163" cy="4190139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6DFC63-B0B1-5591-923C-B24CCDE22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664" y="458948"/>
            <a:ext cx="7114163" cy="42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5E8C2-93DB-68CD-8847-1F137CC29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50A162-BF1A-EF45-4C2C-FE736E79B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8F4B1B2-CDA2-21C8-4AB8-41C3EC87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9143999" cy="356766"/>
          </a:xfrm>
        </p:spPr>
        <p:txBody>
          <a:bodyPr/>
          <a:lstStyle/>
          <a:p>
            <a:r>
              <a:rPr lang="en-US" sz="3200" dirty="0"/>
              <a:t>Inventors’ Input - Commercialization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8C9A2-A088-9B90-86A3-C13887AB44E2}"/>
              </a:ext>
            </a:extLst>
          </p:cNvPr>
          <p:cNvSpPr txBox="1"/>
          <p:nvPr/>
        </p:nvSpPr>
        <p:spPr>
          <a:xfrm>
            <a:off x="81776" y="884668"/>
            <a:ext cx="8935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Inventors are the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interested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industry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Willingness to participate in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Invention is just a part of the entire innovation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Celebrate issued patents, but the real value lies in the commercialization process and locking in licensing deals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Parter with TTED so we can create a win-win-win for the inventor, the University, and society</a:t>
            </a:r>
          </a:p>
        </p:txBody>
      </p:sp>
    </p:spTree>
    <p:extLst>
      <p:ext uri="{BB962C8B-B14F-4D97-AF65-F5344CB8AC3E}">
        <p14:creationId xmlns:p14="http://schemas.microsoft.com/office/powerpoint/2010/main" val="74033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4DDE0-FA40-5416-DD9B-DB21DC81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643EF-968A-3F92-43A4-8A2B05D5F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7108" y="1920464"/>
            <a:ext cx="7363672" cy="75895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BCD2C-262D-EB79-47AF-BCC9F7693DED}"/>
              </a:ext>
            </a:extLst>
          </p:cNvPr>
          <p:cNvSpPr txBox="1"/>
          <p:nvPr/>
        </p:nvSpPr>
        <p:spPr>
          <a:xfrm>
            <a:off x="6936057" y="4735550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@ Christine Karslake, 2025</a:t>
            </a:r>
          </a:p>
        </p:txBody>
      </p:sp>
    </p:spTree>
    <p:extLst>
      <p:ext uri="{BB962C8B-B14F-4D97-AF65-F5344CB8AC3E}">
        <p14:creationId xmlns:p14="http://schemas.microsoft.com/office/powerpoint/2010/main" val="206552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B24F7-9A4D-3CA3-E5A9-9FD42551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4DE8FD-1F93-FE3E-0B5C-794ACE8D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8A854E5-6B3E-D14B-8EF2-E9DF4991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The New IP Disclosure Process Has Many Improved Features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725DE-7DB4-C05B-A9E7-F74FB9E61B54}"/>
              </a:ext>
            </a:extLst>
          </p:cNvPr>
          <p:cNvSpPr txBox="1"/>
          <p:nvPr/>
        </p:nvSpPr>
        <p:spPr>
          <a:xfrm>
            <a:off x="661639" y="973877"/>
            <a:ext cx="8261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Transparent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Faculty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Accelerated and Expedited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Commercialization and Dual Use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Effective and Efficient</a:t>
            </a:r>
          </a:p>
        </p:txBody>
      </p:sp>
    </p:spTree>
    <p:extLst>
      <p:ext uri="{BB962C8B-B14F-4D97-AF65-F5344CB8AC3E}">
        <p14:creationId xmlns:p14="http://schemas.microsoft.com/office/powerpoint/2010/main" val="297737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8D57-044F-9598-E782-041A3303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4F47CF-C7C6-21BB-02FA-198533BC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8887742-1D58-8989-99D0-F94051E9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When an Invention Disclosure is Submitted, It is First Reviewed for Prior 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53F42-9441-7B1A-3B1D-346191A97314}"/>
              </a:ext>
            </a:extLst>
          </p:cNvPr>
          <p:cNvSpPr txBox="1"/>
          <p:nvPr/>
        </p:nvSpPr>
        <p:spPr>
          <a:xfrm>
            <a:off x="573741" y="2133600"/>
            <a:ext cx="5529696" cy="1200329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Prior Art Conflict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Commercialization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68108-A57C-1CA2-F044-3C9A124277B4}"/>
              </a:ext>
            </a:extLst>
          </p:cNvPr>
          <p:cNvSpPr txBox="1"/>
          <p:nvPr/>
        </p:nvSpPr>
        <p:spPr>
          <a:xfrm>
            <a:off x="81776" y="884668"/>
            <a:ext cx="936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Invention Disclosure is submitted, and the submission is acknowledged within 48hrs (2bd); meeting is set up within 2 weeks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FDC9BC4-27D5-1635-6CAF-709EDACE0C2D}"/>
              </a:ext>
            </a:extLst>
          </p:cNvPr>
          <p:cNvSpPr/>
          <p:nvPr/>
        </p:nvSpPr>
        <p:spPr>
          <a:xfrm>
            <a:off x="2929057" y="1620645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C06BEAC-DEBD-060A-C527-46DB4677473F}"/>
              </a:ext>
            </a:extLst>
          </p:cNvPr>
          <p:cNvSpPr/>
          <p:nvPr/>
        </p:nvSpPr>
        <p:spPr>
          <a:xfrm>
            <a:off x="2932777" y="3408550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5D97BF7-6E9B-AEC5-7E4C-B5CA81113A3E}"/>
              </a:ext>
            </a:extLst>
          </p:cNvPr>
          <p:cNvSpPr/>
          <p:nvPr/>
        </p:nvSpPr>
        <p:spPr>
          <a:xfrm rot="16200000">
            <a:off x="6043956" y="2564776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02925-62DD-C5E3-E708-C2568921DA49}"/>
              </a:ext>
            </a:extLst>
          </p:cNvPr>
          <p:cNvSpPr txBox="1"/>
          <p:nvPr/>
        </p:nvSpPr>
        <p:spPr>
          <a:xfrm>
            <a:off x="2185643" y="3806283"/>
            <a:ext cx="273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Move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ED-C5D5-DACB-8BE3-D1E2564B761D}"/>
              </a:ext>
            </a:extLst>
          </p:cNvPr>
          <p:cNvSpPr txBox="1"/>
          <p:nvPr/>
        </p:nvSpPr>
        <p:spPr>
          <a:xfrm>
            <a:off x="6679564" y="2561071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Drop</a:t>
            </a:r>
          </a:p>
        </p:txBody>
      </p:sp>
    </p:spTree>
    <p:extLst>
      <p:ext uri="{BB962C8B-B14F-4D97-AF65-F5344CB8AC3E}">
        <p14:creationId xmlns:p14="http://schemas.microsoft.com/office/powerpoint/2010/main" val="408076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069D-436D-1329-417A-13E0DA487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8D791A-01AE-6FDC-C764-CB97AF6B0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A05CF82-E495-8AFF-FDBE-26AA3B39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Next, the Method of Commercialization is Determined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C180F-4728-1BBA-D8D5-B19245D616CA}"/>
              </a:ext>
            </a:extLst>
          </p:cNvPr>
          <p:cNvSpPr txBox="1"/>
          <p:nvPr/>
        </p:nvSpPr>
        <p:spPr>
          <a:xfrm>
            <a:off x="1333047" y="1020135"/>
            <a:ext cx="704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with faculty to determine how the invention will be commercialized to benefit society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527C9-C51A-3A4E-9F75-248A79651CFB}"/>
              </a:ext>
            </a:extLst>
          </p:cNvPr>
          <p:cNvSpPr txBox="1"/>
          <p:nvPr/>
        </p:nvSpPr>
        <p:spPr>
          <a:xfrm>
            <a:off x="7430412" y="239855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Drop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C221EA-C560-5917-E8AA-5F960B4C771F}"/>
              </a:ext>
            </a:extLst>
          </p:cNvPr>
          <p:cNvCxnSpPr>
            <a:cxnSpLocks/>
          </p:cNvCxnSpPr>
          <p:nvPr/>
        </p:nvCxnSpPr>
        <p:spPr>
          <a:xfrm>
            <a:off x="7179736" y="1804639"/>
            <a:ext cx="199942" cy="38822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134B3C-FC42-DB9E-26F1-8E5208373EED}"/>
              </a:ext>
            </a:extLst>
          </p:cNvPr>
          <p:cNvCxnSpPr>
            <a:cxnSpLocks/>
          </p:cNvCxnSpPr>
          <p:nvPr/>
        </p:nvCxnSpPr>
        <p:spPr>
          <a:xfrm>
            <a:off x="5611106" y="1804639"/>
            <a:ext cx="274191" cy="46166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F66130-936F-713F-3EA2-2F22507FEB78}"/>
              </a:ext>
            </a:extLst>
          </p:cNvPr>
          <p:cNvSpPr txBox="1"/>
          <p:nvPr/>
        </p:nvSpPr>
        <p:spPr>
          <a:xfrm>
            <a:off x="5139267" y="2385955"/>
            <a:ext cx="305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Startup</a:t>
            </a:r>
          </a:p>
          <a:p>
            <a:r>
              <a:rPr lang="en-US" sz="2400" dirty="0"/>
              <a:t>I-Corps or Early-stage Accelerator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DAA6B0-5DCA-0596-BD54-B9D72E626C30}"/>
              </a:ext>
            </a:extLst>
          </p:cNvPr>
          <p:cNvCxnSpPr>
            <a:cxnSpLocks/>
          </p:cNvCxnSpPr>
          <p:nvPr/>
        </p:nvCxnSpPr>
        <p:spPr>
          <a:xfrm flipH="1">
            <a:off x="4035511" y="1804642"/>
            <a:ext cx="137096" cy="56582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33FD03-46EF-F904-C6B1-1CD13B3142B6}"/>
              </a:ext>
            </a:extLst>
          </p:cNvPr>
          <p:cNvSpPr txBox="1"/>
          <p:nvPr/>
        </p:nvSpPr>
        <p:spPr>
          <a:xfrm>
            <a:off x="3436650" y="2382241"/>
            <a:ext cx="179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License</a:t>
            </a:r>
          </a:p>
          <a:p>
            <a:r>
              <a:rPr lang="en-US" sz="2400" dirty="0"/>
              <a:t>Work with TTED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75E454-5E70-62FF-DCB9-443BE43FC34B}"/>
              </a:ext>
            </a:extLst>
          </p:cNvPr>
          <p:cNvCxnSpPr>
            <a:cxnSpLocks/>
          </p:cNvCxnSpPr>
          <p:nvPr/>
        </p:nvCxnSpPr>
        <p:spPr>
          <a:xfrm flipH="1">
            <a:off x="1516564" y="1838506"/>
            <a:ext cx="274191" cy="46166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8951CD-65E8-BC47-A1CE-6F69F292087C}"/>
              </a:ext>
            </a:extLst>
          </p:cNvPr>
          <p:cNvSpPr txBox="1"/>
          <p:nvPr/>
        </p:nvSpPr>
        <p:spPr>
          <a:xfrm>
            <a:off x="219308" y="2382241"/>
            <a:ext cx="288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Consortium License</a:t>
            </a:r>
          </a:p>
          <a:p>
            <a:r>
              <a:rPr lang="en-US" sz="2400" dirty="0"/>
              <a:t>Work with Consortium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839DA835-1EFA-5723-F26A-EF7C662174E5}"/>
              </a:ext>
            </a:extLst>
          </p:cNvPr>
          <p:cNvSpPr/>
          <p:nvPr/>
        </p:nvSpPr>
        <p:spPr>
          <a:xfrm>
            <a:off x="3601644" y="3891153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A368E-F425-2627-E7F1-8AEE23BF094A}"/>
              </a:ext>
            </a:extLst>
          </p:cNvPr>
          <p:cNvSpPr txBox="1"/>
          <p:nvPr/>
        </p:nvSpPr>
        <p:spPr>
          <a:xfrm>
            <a:off x="2854510" y="4288886"/>
            <a:ext cx="273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Move Forward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104A74E0-680C-E4CE-1BEC-F3FACD559F04}"/>
              </a:ext>
            </a:extLst>
          </p:cNvPr>
          <p:cNvSpPr/>
          <p:nvPr/>
        </p:nvSpPr>
        <p:spPr>
          <a:xfrm rot="5400000">
            <a:off x="3659672" y="-171427"/>
            <a:ext cx="652063" cy="74209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429F-E7F7-E8D5-03B5-4B7045BC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E412BC-A9AF-5868-FE9C-F55B276AF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F444A44-87F8-AAB0-0238-E033CC4D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Next, the Faculty Provisional Group Decides Whether to Move Forward with Provisional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E752C-10A3-BE5F-CBF5-7B6DE3062E23}"/>
              </a:ext>
            </a:extLst>
          </p:cNvPr>
          <p:cNvSpPr txBox="1"/>
          <p:nvPr/>
        </p:nvSpPr>
        <p:spPr>
          <a:xfrm>
            <a:off x="5139267" y="942285"/>
            <a:ext cx="305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608079-5720-CF16-061D-07BA7120AFFF}"/>
              </a:ext>
            </a:extLst>
          </p:cNvPr>
          <p:cNvSpPr txBox="1"/>
          <p:nvPr/>
        </p:nvSpPr>
        <p:spPr>
          <a:xfrm>
            <a:off x="3436650" y="938571"/>
            <a:ext cx="179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License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2E3FE-F6B7-D911-274E-375BA3D093B6}"/>
              </a:ext>
            </a:extLst>
          </p:cNvPr>
          <p:cNvSpPr txBox="1"/>
          <p:nvPr/>
        </p:nvSpPr>
        <p:spPr>
          <a:xfrm>
            <a:off x="3427535" y="4248195"/>
            <a:ext cx="288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File Provisional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738B9-1EFE-B927-9DE8-626D11B1AF9D}"/>
              </a:ext>
            </a:extLst>
          </p:cNvPr>
          <p:cNvSpPr txBox="1"/>
          <p:nvPr/>
        </p:nvSpPr>
        <p:spPr>
          <a:xfrm>
            <a:off x="219308" y="938571"/>
            <a:ext cx="28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Consortium License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0B33A2-5A4E-D22D-1FE8-0C7922E034F3}"/>
              </a:ext>
            </a:extLst>
          </p:cNvPr>
          <p:cNvSpPr txBox="1"/>
          <p:nvPr/>
        </p:nvSpPr>
        <p:spPr>
          <a:xfrm>
            <a:off x="3168363" y="1950439"/>
            <a:ext cx="4053704" cy="1754326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Faculty Provisional Group-Faculty Senate Nominations (Krishna Krishnamurthy, Pourya Shamsi), Mehdi Ferdowsi, Yue-Wern Huang, Dave Enke, Don Kelly, Kamal Khayat, Jerry Martin, Christine Karslake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BC51C40-0E43-82AA-21BD-C8AEB95B0758}"/>
              </a:ext>
            </a:extLst>
          </p:cNvPr>
          <p:cNvSpPr/>
          <p:nvPr/>
        </p:nvSpPr>
        <p:spPr>
          <a:xfrm>
            <a:off x="4393784" y="3781504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D62636C-AC62-0C64-AB4A-504754BC1BB7}"/>
              </a:ext>
            </a:extLst>
          </p:cNvPr>
          <p:cNvSpPr/>
          <p:nvPr/>
        </p:nvSpPr>
        <p:spPr>
          <a:xfrm rot="16200000">
            <a:off x="7102283" y="2316148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693D48-C8F8-2705-7FFF-FB149A5ADC03}"/>
              </a:ext>
            </a:extLst>
          </p:cNvPr>
          <p:cNvSpPr txBox="1"/>
          <p:nvPr/>
        </p:nvSpPr>
        <p:spPr>
          <a:xfrm>
            <a:off x="7737891" y="2312443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Drop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1D35068-514A-F74F-5210-990EBA193BEB}"/>
              </a:ext>
            </a:extLst>
          </p:cNvPr>
          <p:cNvSpPr/>
          <p:nvPr/>
        </p:nvSpPr>
        <p:spPr>
          <a:xfrm>
            <a:off x="896033" y="1384003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6573F-1ECA-2331-AFBA-A4928CC8A641}"/>
              </a:ext>
            </a:extLst>
          </p:cNvPr>
          <p:cNvSpPr txBox="1"/>
          <p:nvPr/>
        </p:nvSpPr>
        <p:spPr>
          <a:xfrm>
            <a:off x="383265" y="1783787"/>
            <a:ext cx="25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Yes, File </a:t>
            </a:r>
            <a:r>
              <a:rPr lang="en-US" sz="2400" dirty="0" err="1"/>
              <a:t>NonProvisional</a:t>
            </a:r>
            <a:r>
              <a:rPr lang="en-US" sz="2400" dirty="0"/>
              <a:t> Patent application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449522-F74B-3274-2853-B449CC2A78FF}"/>
              </a:ext>
            </a:extLst>
          </p:cNvPr>
          <p:cNvSpPr/>
          <p:nvPr/>
        </p:nvSpPr>
        <p:spPr>
          <a:xfrm>
            <a:off x="3747015" y="1380289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AEEC4B2-00DF-FFF2-0775-B48D3B24E343}"/>
              </a:ext>
            </a:extLst>
          </p:cNvPr>
          <p:cNvSpPr/>
          <p:nvPr/>
        </p:nvSpPr>
        <p:spPr>
          <a:xfrm>
            <a:off x="5330475" y="1380289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2DBCD-1C8D-2A40-5A58-46F3E147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CAA33-24CB-5E85-B2B6-27729ACD9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7FF3CB6-5909-7396-F062-4BADCA21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The Rubric Used by the Faculty Provisional Group is Simple and Straightforward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B3D32-2611-62AE-4FD3-083551FC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18" y="904430"/>
            <a:ext cx="5249282" cy="3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FE54-D1A2-6486-9F24-E0FDD0C1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E994E-6D56-9B52-F929-E551704B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E948F34-BAC0-E205-56AD-01B837A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After a Provisional Patent Application is Made, There are 9 Months to Explore Commercialization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9D7DCC8-F81A-4275-7F8D-72A3317B5099}"/>
              </a:ext>
            </a:extLst>
          </p:cNvPr>
          <p:cNvSpPr/>
          <p:nvPr/>
        </p:nvSpPr>
        <p:spPr>
          <a:xfrm flipH="1">
            <a:off x="248250" y="1011045"/>
            <a:ext cx="279570" cy="2737996"/>
          </a:xfrm>
          <a:prstGeom prst="rightBrace">
            <a:avLst>
              <a:gd name="adj1" fmla="val 995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AC1B7-1FB7-E2EF-FEAD-97031CA8220B}"/>
              </a:ext>
            </a:extLst>
          </p:cNvPr>
          <p:cNvSpPr txBox="1"/>
          <p:nvPr/>
        </p:nvSpPr>
        <p:spPr>
          <a:xfrm>
            <a:off x="527829" y="1055650"/>
            <a:ext cx="1372492" cy="300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File Provisional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12273-B8C7-25D0-86AF-FE8667A6BD1C}"/>
              </a:ext>
            </a:extLst>
          </p:cNvPr>
          <p:cNvSpPr txBox="1"/>
          <p:nvPr/>
        </p:nvSpPr>
        <p:spPr>
          <a:xfrm>
            <a:off x="524114" y="4092483"/>
            <a:ext cx="1699504" cy="300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File </a:t>
            </a:r>
            <a:r>
              <a:rPr lang="en-US" dirty="0" err="1">
                <a:solidFill>
                  <a:schemeClr val="bg2"/>
                </a:solidFill>
              </a:rPr>
              <a:t>NonProvisional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5CAA9-0C33-7EF3-3A0A-48D9D4E857F1}"/>
              </a:ext>
            </a:extLst>
          </p:cNvPr>
          <p:cNvSpPr txBox="1"/>
          <p:nvPr/>
        </p:nvSpPr>
        <p:spPr>
          <a:xfrm rot="16200000">
            <a:off x="-304781" y="2118730"/>
            <a:ext cx="914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months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5CF724-348E-4F2A-AEAC-E6C0CC59F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53232"/>
              </p:ext>
            </p:extLst>
          </p:nvPr>
        </p:nvGraphicFramePr>
        <p:xfrm>
          <a:off x="2456998" y="880952"/>
          <a:ext cx="2821246" cy="288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246">
                  <a:extLst>
                    <a:ext uri="{9D8B030D-6E8A-4147-A177-3AD203B41FA5}">
                      <a16:colId xmlns:a16="http://schemas.microsoft.com/office/drawing/2014/main" val="2609644965"/>
                    </a:ext>
                  </a:extLst>
                </a:gridCol>
              </a:tblGrid>
              <a:tr h="281746">
                <a:tc>
                  <a:txBody>
                    <a:bodyPr/>
                    <a:lstStyle/>
                    <a:p>
                      <a:r>
                        <a:rPr lang="en-US" dirty="0"/>
                        <a:t>Early-stage accelerator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91366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Develop strategic alternative pathways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57603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Evaluate competitors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33805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Identify key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61202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Assess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24547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Develop timelines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139951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Analyze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92054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Identify and evaluate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18450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Summarize value 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6958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Craft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94896"/>
                  </a:ext>
                </a:extLst>
              </a:tr>
              <a:tr h="245625">
                <a:tc>
                  <a:txBody>
                    <a:bodyPr/>
                    <a:lstStyle/>
                    <a:p>
                      <a:r>
                        <a:rPr lang="en-US" sz="1100" dirty="0"/>
                        <a:t>Final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561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7999F2-772B-D4FA-461C-8D65F8B2B89F}"/>
              </a:ext>
            </a:extLst>
          </p:cNvPr>
          <p:cNvSpPr txBox="1"/>
          <p:nvPr/>
        </p:nvSpPr>
        <p:spPr>
          <a:xfrm>
            <a:off x="5701991" y="1427356"/>
            <a:ext cx="3116559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I-Corps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Principles of customer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your value proposition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50420A7-012E-B810-E1C8-57795A5BAB19}"/>
              </a:ext>
            </a:extLst>
          </p:cNvPr>
          <p:cNvSpPr/>
          <p:nvPr/>
        </p:nvSpPr>
        <p:spPr>
          <a:xfrm flipH="1">
            <a:off x="259404" y="3750039"/>
            <a:ext cx="279570" cy="300082"/>
          </a:xfrm>
          <a:prstGeom prst="rightBrace">
            <a:avLst>
              <a:gd name="adj1" fmla="val 995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0B047-4F9E-60B9-A5C9-5CDAB959F363}"/>
              </a:ext>
            </a:extLst>
          </p:cNvPr>
          <p:cNvSpPr txBox="1"/>
          <p:nvPr/>
        </p:nvSpPr>
        <p:spPr>
          <a:xfrm rot="16200000">
            <a:off x="-308495" y="3951241"/>
            <a:ext cx="914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DE0BC-D45A-89B4-7FA3-C6EA8DDF7A0F}"/>
              </a:ext>
            </a:extLst>
          </p:cNvPr>
          <p:cNvSpPr txBox="1"/>
          <p:nvPr/>
        </p:nvSpPr>
        <p:spPr>
          <a:xfrm>
            <a:off x="602166" y="3731944"/>
            <a:ext cx="1947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External legal completes patent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42790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17079-FC9F-361A-057C-2710B6259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1830F-DC24-3E16-6E14-40002960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B41F60-B591-F6BA-C564-27D0690A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96924"/>
            <a:ext cx="8828873" cy="356766"/>
          </a:xfrm>
        </p:spPr>
        <p:txBody>
          <a:bodyPr/>
          <a:lstStyle/>
          <a:p>
            <a:r>
              <a:rPr lang="en-US" sz="3200" dirty="0"/>
              <a:t>If the Intention is to Move Forward with a License, We Enable Industry Engagement and Conversation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BA2E-6F60-9B40-0487-D2B73800C264}"/>
              </a:ext>
            </a:extLst>
          </p:cNvPr>
          <p:cNvSpPr txBox="1"/>
          <p:nvPr/>
        </p:nvSpPr>
        <p:spPr>
          <a:xfrm>
            <a:off x="1860003" y="1713033"/>
            <a:ext cx="371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Industry Partner 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FAE6F5-9A63-6869-2C08-33D53D24EF93}"/>
              </a:ext>
            </a:extLst>
          </p:cNvPr>
          <p:cNvSpPr txBox="1"/>
          <p:nvPr/>
        </p:nvSpPr>
        <p:spPr>
          <a:xfrm>
            <a:off x="1850888" y="3862933"/>
            <a:ext cx="268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move forward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93A703-AAD1-57FF-85D5-813108BCA07C}"/>
              </a:ext>
            </a:extLst>
          </p:cNvPr>
          <p:cNvSpPr txBox="1"/>
          <p:nvPr/>
        </p:nvSpPr>
        <p:spPr>
          <a:xfrm>
            <a:off x="1344703" y="2729108"/>
            <a:ext cx="4269693" cy="369332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Industry Discovery with Conversations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52DDF287-957D-0ECA-A3A8-06C485451C89}"/>
              </a:ext>
            </a:extLst>
          </p:cNvPr>
          <p:cNvSpPr/>
          <p:nvPr/>
        </p:nvSpPr>
        <p:spPr>
          <a:xfrm>
            <a:off x="2817137" y="3373940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437851F-044A-6A13-2AE3-523B5573E7EB}"/>
              </a:ext>
            </a:extLst>
          </p:cNvPr>
          <p:cNvSpPr/>
          <p:nvPr/>
        </p:nvSpPr>
        <p:spPr>
          <a:xfrm rot="16200000">
            <a:off x="5525636" y="2733775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931D5B-0930-5EE9-AF2F-2724813F1F37}"/>
              </a:ext>
            </a:extLst>
          </p:cNvPr>
          <p:cNvSpPr txBox="1"/>
          <p:nvPr/>
        </p:nvSpPr>
        <p:spPr>
          <a:xfrm>
            <a:off x="6161244" y="273007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Drop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6C845F3-003B-640A-FB93-28B3902B87C3}"/>
              </a:ext>
            </a:extLst>
          </p:cNvPr>
          <p:cNvSpPr/>
          <p:nvPr/>
        </p:nvSpPr>
        <p:spPr>
          <a:xfrm>
            <a:off x="2170368" y="2154751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1E137A1-5765-CF5C-FABD-D57BDB295582}"/>
              </a:ext>
            </a:extLst>
          </p:cNvPr>
          <p:cNvSpPr/>
          <p:nvPr/>
        </p:nvSpPr>
        <p:spPr>
          <a:xfrm rot="16200000">
            <a:off x="4978788" y="1711799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18746-0E42-177A-27C0-6BC6CC80C1DD}"/>
              </a:ext>
            </a:extLst>
          </p:cNvPr>
          <p:cNvSpPr txBox="1"/>
          <p:nvPr/>
        </p:nvSpPr>
        <p:spPr>
          <a:xfrm>
            <a:off x="5614397" y="1708094"/>
            <a:ext cx="183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Yes, move 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40C62-635F-95EE-D41C-6BEF0944FD3C}"/>
              </a:ext>
            </a:extLst>
          </p:cNvPr>
          <p:cNvSpPr txBox="1"/>
          <p:nvPr/>
        </p:nvSpPr>
        <p:spPr>
          <a:xfrm>
            <a:off x="2933949" y="2102541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326CF-5CCB-4C40-B090-DE078C033BE7}"/>
              </a:ext>
            </a:extLst>
          </p:cNvPr>
          <p:cNvSpPr txBox="1"/>
          <p:nvPr/>
        </p:nvSpPr>
        <p:spPr>
          <a:xfrm>
            <a:off x="3552515" y="3303813"/>
            <a:ext cx="634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89706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5B41-859E-2A0B-0AD4-81A15651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47DEF-458C-6872-3A14-AC140FB1F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9BD70DF-853C-9F86-CB78-3ACCC26A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7" y="16242"/>
            <a:ext cx="8828873" cy="356766"/>
          </a:xfrm>
        </p:spPr>
        <p:txBody>
          <a:bodyPr/>
          <a:lstStyle/>
          <a:p>
            <a:r>
              <a:rPr lang="en-US" sz="3200" dirty="0"/>
              <a:t>Next, the Faculty </a:t>
            </a:r>
            <a:r>
              <a:rPr lang="en-US" sz="3200" dirty="0" err="1"/>
              <a:t>NonProvisional</a:t>
            </a:r>
            <a:r>
              <a:rPr lang="en-US" sz="3200" dirty="0"/>
              <a:t> Group Decides Whether to Move Forward with </a:t>
            </a:r>
            <a:r>
              <a:rPr lang="en-US" sz="3200" dirty="0" err="1"/>
              <a:t>NonProvisional</a:t>
            </a:r>
            <a:r>
              <a:rPr lang="en-US" sz="3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5AAFC-69FE-CD1D-4C16-93A0A946602E}"/>
              </a:ext>
            </a:extLst>
          </p:cNvPr>
          <p:cNvSpPr txBox="1"/>
          <p:nvPr/>
        </p:nvSpPr>
        <p:spPr>
          <a:xfrm>
            <a:off x="5194199" y="1143005"/>
            <a:ext cx="305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79791-416B-300D-2012-7D3010A5491A}"/>
              </a:ext>
            </a:extLst>
          </p:cNvPr>
          <p:cNvSpPr txBox="1"/>
          <p:nvPr/>
        </p:nvSpPr>
        <p:spPr>
          <a:xfrm>
            <a:off x="3491582" y="1139291"/>
            <a:ext cx="179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License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689231-C703-F48A-D880-6F5ECEFB5E61}"/>
              </a:ext>
            </a:extLst>
          </p:cNvPr>
          <p:cNvSpPr txBox="1"/>
          <p:nvPr/>
        </p:nvSpPr>
        <p:spPr>
          <a:xfrm>
            <a:off x="3482467" y="3289191"/>
            <a:ext cx="346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Yes, File </a:t>
            </a:r>
            <a:r>
              <a:rPr lang="en-US" sz="2400" dirty="0" err="1"/>
              <a:t>NonProvisional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208263-FD7F-50BF-2862-AA40A0A5B312}"/>
              </a:ext>
            </a:extLst>
          </p:cNvPr>
          <p:cNvSpPr txBox="1"/>
          <p:nvPr/>
        </p:nvSpPr>
        <p:spPr>
          <a:xfrm>
            <a:off x="3223295" y="2151159"/>
            <a:ext cx="4053704" cy="369332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Faculty Provisional Group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1640FEE5-0BDF-2FA5-DAA8-154EFDFDF17C}"/>
              </a:ext>
            </a:extLst>
          </p:cNvPr>
          <p:cNvSpPr/>
          <p:nvPr/>
        </p:nvSpPr>
        <p:spPr>
          <a:xfrm>
            <a:off x="4448716" y="2800198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FF5867AD-8983-8CFC-EF54-50650282656C}"/>
              </a:ext>
            </a:extLst>
          </p:cNvPr>
          <p:cNvSpPr/>
          <p:nvPr/>
        </p:nvSpPr>
        <p:spPr>
          <a:xfrm rot="16200000">
            <a:off x="7157215" y="2160033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E4949D-87DC-447C-DF28-62188A214F1F}"/>
              </a:ext>
            </a:extLst>
          </p:cNvPr>
          <p:cNvSpPr txBox="1"/>
          <p:nvPr/>
        </p:nvSpPr>
        <p:spPr>
          <a:xfrm>
            <a:off x="7792823" y="215632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No, Drop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FBB0A17-077D-D5DB-C46E-FAD083732387}"/>
              </a:ext>
            </a:extLst>
          </p:cNvPr>
          <p:cNvSpPr/>
          <p:nvPr/>
        </p:nvSpPr>
        <p:spPr>
          <a:xfrm>
            <a:off x="3801947" y="1581009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6732993-D96F-C1DF-4035-88F4DE6CDF81}"/>
              </a:ext>
            </a:extLst>
          </p:cNvPr>
          <p:cNvSpPr/>
          <p:nvPr/>
        </p:nvSpPr>
        <p:spPr>
          <a:xfrm>
            <a:off x="5385407" y="1581009"/>
            <a:ext cx="788019" cy="408413"/>
          </a:xfrm>
          <a:prstGeom prst="downArrow">
            <a:avLst/>
          </a:prstGeom>
          <a:solidFill>
            <a:srgbClr val="C5C5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4A352-6328-7841-53BF-30CA3BB7B578}"/>
              </a:ext>
            </a:extLst>
          </p:cNvPr>
          <p:cNvSpPr txBox="1"/>
          <p:nvPr/>
        </p:nvSpPr>
        <p:spPr>
          <a:xfrm>
            <a:off x="188747" y="1396999"/>
            <a:ext cx="2664520" cy="1938992"/>
          </a:xfrm>
          <a:prstGeom prst="rect">
            <a:avLst/>
          </a:prstGeom>
          <a:noFill/>
          <a:ln w="5715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Inventor presents to the Faculty </a:t>
            </a:r>
            <a:r>
              <a:rPr lang="en-US" sz="2000" dirty="0" err="1"/>
              <a:t>NonProvisional</a:t>
            </a:r>
            <a:r>
              <a:rPr lang="en-US" sz="2000" dirty="0"/>
              <a:t> Group to share their engagement activity and licensing status.</a:t>
            </a:r>
          </a:p>
        </p:txBody>
      </p:sp>
    </p:spTree>
    <p:extLst>
      <p:ext uri="{BB962C8B-B14F-4D97-AF65-F5344CB8AC3E}">
        <p14:creationId xmlns:p14="http://schemas.microsoft.com/office/powerpoint/2010/main" val="1719586828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3b9ae-01d6-452e-8748-9d775b3feaac" xsi:nil="true"/>
    <lcf76f155ced4ddcb4097134ff3c332f xmlns="c7ef9049-edd5-4a0e-b433-c93fd1cdf9b7">
      <Terms xmlns="http://schemas.microsoft.com/office/infopath/2007/PartnerControls"/>
    </lcf76f155ced4ddcb4097134ff3c332f>
    <DepartmentName xmlns="c7ef9049-edd5-4a0e-b433-c93fd1cdf9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32FF1B9F9EB45ADE1B44BCC77B4B1" ma:contentTypeVersion="13" ma:contentTypeDescription="Create a new document." ma:contentTypeScope="" ma:versionID="e444e2d8913ab6fdae28d58522215821">
  <xsd:schema xmlns:xsd="http://www.w3.org/2001/XMLSchema" xmlns:xs="http://www.w3.org/2001/XMLSchema" xmlns:p="http://schemas.microsoft.com/office/2006/metadata/properties" xmlns:ns2="c7ef9049-edd5-4a0e-b433-c93fd1cdf9b7" xmlns:ns3="0763b9ae-01d6-452e-8748-9d775b3feaac" targetNamespace="http://schemas.microsoft.com/office/2006/metadata/properties" ma:root="true" ma:fieldsID="b09f6b7b82430a636d84b85d0eda713a" ns2:_="" ns3:_="">
    <xsd:import namespace="c7ef9049-edd5-4a0e-b433-c93fd1cdf9b7"/>
    <xsd:import namespace="0763b9ae-01d6-452e-8748-9d775b3fe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DepartmentNam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f9049-edd5-4a0e-b433-c93fd1cdf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epartmentName" ma:index="14" nillable="true" ma:displayName="Department Name" ma:format="Dropdown" ma:internalName="DepartmentName">
      <xsd:simpleType>
        <xsd:restriction base="dms:Text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3b9ae-01d6-452e-8748-9d775b3fe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85a0803-aa94-48cb-8d6a-af6c10e15dca}" ma:internalName="TaxCatchAll" ma:showField="CatchAllData" ma:web="0763b9ae-01d6-452e-8748-9d775b3fe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46AEE-D13F-42B6-9957-C1517E2AE48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0763b9ae-01d6-452e-8748-9d775b3feaac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c7ef9049-edd5-4a0e-b433-c93fd1cdf9b7"/>
  </ds:schemaRefs>
</ds:datastoreItem>
</file>

<file path=customXml/itemProps2.xml><?xml version="1.0" encoding="utf-8"?>
<ds:datastoreItem xmlns:ds="http://schemas.openxmlformats.org/officeDocument/2006/customXml" ds:itemID="{AD5E7BE4-73CA-4C49-B7C3-B87B1304F3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D2C49-9CCB-4DF8-A46C-02E91C455D52}">
  <ds:schemaRefs>
    <ds:schemaRef ds:uri="0763b9ae-01d6-452e-8748-9d775b3feaac"/>
    <ds:schemaRef ds:uri="c7ef9049-edd5-4a0e-b433-c93fd1cdf9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26388</TotalTime>
  <Words>684</Words>
  <Application>Microsoft Office PowerPoint</Application>
  <PresentationFormat>On-screen Show (16:9)</PresentationFormat>
  <Paragraphs>154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.Hiragino Kaku Gothic Interface W3</vt:lpstr>
      <vt:lpstr>Arial</vt:lpstr>
      <vt:lpstr>Calibri</vt:lpstr>
      <vt:lpstr>Courier New</vt:lpstr>
      <vt:lpstr>Franklin Gothic Demi</vt:lpstr>
      <vt:lpstr>Franklin Gothic Medium</vt:lpstr>
      <vt:lpstr>Lucida Grande</vt:lpstr>
      <vt:lpstr>Orgon Slab Medium</vt:lpstr>
      <vt:lpstr>Roboto</vt:lpstr>
      <vt:lpstr>System Font Regular</vt:lpstr>
      <vt:lpstr>Tisa Offc Serif Pro</vt:lpstr>
      <vt:lpstr>Primary Logo</vt:lpstr>
      <vt:lpstr>IPDP—Intellectual Property Disclosure Process    Technology Transfer and Economic Development</vt:lpstr>
      <vt:lpstr>The New IP Disclosure Process Has Many Improved Features </vt:lpstr>
      <vt:lpstr>When an Invention Disclosure is Submitted, It is First Reviewed for Prior Art</vt:lpstr>
      <vt:lpstr>Next, the Method of Commercialization is Determined</vt:lpstr>
      <vt:lpstr>Next, the Faculty Provisional Group Decides Whether to Move Forward with Provisional </vt:lpstr>
      <vt:lpstr>The Rubric Used by the Faculty Provisional Group is Simple and Straightforward</vt:lpstr>
      <vt:lpstr>After a Provisional Patent Application is Made, There are 9 Months to Explore Commercialization </vt:lpstr>
      <vt:lpstr>If the Intention is to Move Forward with a License, We Enable Industry Engagement and Conversation</vt:lpstr>
      <vt:lpstr>Next, the Faculty NonProvisional Group Decides Whether to Move Forward with NonProvisional </vt:lpstr>
      <vt:lpstr>The New IP Disclosure Process Will Integrate:</vt:lpstr>
      <vt:lpstr>The New IP Disclosure Process Timeline</vt:lpstr>
      <vt:lpstr>PowerPoint Presentation</vt:lpstr>
      <vt:lpstr>AI in the Commercialization Analysis</vt:lpstr>
      <vt:lpstr>Tradespace AI Platform</vt:lpstr>
      <vt:lpstr>Tradespace AI Platform</vt:lpstr>
      <vt:lpstr>Tradespace AI Platform</vt:lpstr>
      <vt:lpstr>Tradespace AI Platform</vt:lpstr>
      <vt:lpstr>Inventors’ Input - Commercialization Analysis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Karslake, Christine</dc:creator>
  <cp:lastModifiedBy>Leach, Christopher D.</cp:lastModifiedBy>
  <cp:revision>77</cp:revision>
  <cp:lastPrinted>2025-06-16T18:37:11Z</cp:lastPrinted>
  <dcterms:created xsi:type="dcterms:W3CDTF">2025-06-09T01:09:20Z</dcterms:created>
  <dcterms:modified xsi:type="dcterms:W3CDTF">2026-03-04T17:56:24Z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0x010100D9E32FF1B9F9EB45ADE1B44BCC77B4B1</vt:lpwstr>
  </property>
</Properties>
</file>